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72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7" autoAdjust="0"/>
  </p:normalViewPr>
  <p:slideViewPr>
    <p:cSldViewPr>
      <p:cViewPr varScale="1">
        <p:scale>
          <a:sx n="75" d="100"/>
          <a:sy n="75" d="100"/>
        </p:scale>
        <p:origin x="-1014" y="-48"/>
      </p:cViewPr>
      <p:guideLst>
        <p:guide orient="horz" pos="2160"/>
        <p:guide pos="2880"/>
      </p:guideLst>
    </p:cSldViewPr>
  </p:slideViewPr>
  <p:outlineViewPr>
    <p:cViewPr>
      <p:scale>
        <a:sx n="33" d="100"/>
        <a:sy n="33" d="100"/>
      </p:scale>
      <p:origin x="0" y="57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B3CDBAC-9C20-43D3-BE52-3D3AB2D815F3}" type="datetimeFigureOut">
              <a:rPr lang="it-IT"/>
              <a:pPr>
                <a:defRPr/>
              </a:pPr>
              <a:t>24/02/2013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0970C8A-63C8-4A2F-A090-CEB8E73A915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94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ACC072-0366-45D5-9636-8FC60DD4FF52}" type="slidenum">
              <a:rPr lang="it-IT"/>
              <a:pPr fontAlgn="base">
                <a:spcBef>
                  <a:spcPct val="0"/>
                </a:spcBef>
                <a:spcAft>
                  <a:spcPct val="0"/>
                </a:spcAft>
              </a:pPr>
              <a:t>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ttangolo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ttangolo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ttangolo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ettangolo arrotondato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ettangolo arrotondato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tangolo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ttangolo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ttangolo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it-IT" smtClean="0"/>
              <a:t>Fare clic per modificare lo stile del titolo</a:t>
            </a:r>
            <a:endParaRPr lang="en-US"/>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17" name="Segnaposto data 27"/>
          <p:cNvSpPr>
            <a:spLocks noGrp="1"/>
          </p:cNvSpPr>
          <p:nvPr>
            <p:ph type="dt" sz="half" idx="10"/>
          </p:nvPr>
        </p:nvSpPr>
        <p:spPr>
          <a:xfrm>
            <a:off x="6705600" y="4206875"/>
            <a:ext cx="960438" cy="457200"/>
          </a:xfrm>
        </p:spPr>
        <p:txBody>
          <a:bodyPr/>
          <a:lstStyle>
            <a:lvl1pPr>
              <a:defRPr/>
            </a:lvl1pPr>
          </a:lstStyle>
          <a:p>
            <a:pPr>
              <a:defRPr/>
            </a:pPr>
            <a:fld id="{5E280ADC-AB1B-4478-B170-B99A4FAFFC44}" type="datetimeFigureOut">
              <a:rPr lang="it-IT"/>
              <a:pPr>
                <a:defRPr/>
              </a:pPr>
              <a:t>24/02/2013</a:t>
            </a:fld>
            <a:endParaRPr lang="it-IT"/>
          </a:p>
        </p:txBody>
      </p:sp>
      <p:sp>
        <p:nvSpPr>
          <p:cNvPr id="18" name="Segnaposto piè di pagina 16"/>
          <p:cNvSpPr>
            <a:spLocks noGrp="1"/>
          </p:cNvSpPr>
          <p:nvPr>
            <p:ph type="ftr" sz="quarter" idx="11"/>
          </p:nvPr>
        </p:nvSpPr>
        <p:spPr>
          <a:xfrm>
            <a:off x="5410200" y="4205288"/>
            <a:ext cx="1295400" cy="457200"/>
          </a:xfrm>
        </p:spPr>
        <p:txBody>
          <a:bodyPr/>
          <a:lstStyle>
            <a:lvl1pPr>
              <a:defRPr/>
            </a:lvl1pPr>
          </a:lstStyle>
          <a:p>
            <a:pPr>
              <a:defRPr/>
            </a:pPr>
            <a:endParaRPr lang="it-IT"/>
          </a:p>
        </p:txBody>
      </p:sp>
      <p:sp>
        <p:nvSpPr>
          <p:cNvPr id="19" name="Segnaposto numero diapositiva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924EB996-625E-476D-B650-572D6E805C3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8BA0543A-7101-4B6A-914A-47A4F56DF9D0}" type="datetimeFigureOut">
              <a:rPr lang="it-IT"/>
              <a:pPr>
                <a:defRPr/>
              </a:pPr>
              <a:t>24/02/2013</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1650EA4B-0839-47C5-9C3C-1A7D32368A2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D1687B31-9BC6-4125-B3C9-4C1321B3E0B8}" type="datetimeFigureOut">
              <a:rPr lang="it-IT"/>
              <a:pPr>
                <a:defRPr/>
              </a:pPr>
              <a:t>24/02/2013</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2E30FD22-0672-4F43-A6C8-9B0CDEFC5C7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B3CBE575-9E51-48AC-860B-F39C90BFE3CE}" type="datetimeFigureOut">
              <a:rPr lang="it-IT"/>
              <a:pPr>
                <a:defRPr/>
              </a:pPr>
              <a:t>24/02/2013</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E109D09F-7D4C-4F0B-98BB-AEF6C560862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13"/>
          <p:cNvSpPr>
            <a:spLocks noGrp="1"/>
          </p:cNvSpPr>
          <p:nvPr>
            <p:ph type="dt" sz="half" idx="10"/>
          </p:nvPr>
        </p:nvSpPr>
        <p:spPr/>
        <p:txBody>
          <a:bodyPr/>
          <a:lstStyle>
            <a:lvl1pPr>
              <a:defRPr/>
            </a:lvl1pPr>
          </a:lstStyle>
          <a:p>
            <a:pPr>
              <a:defRPr/>
            </a:pPr>
            <a:fld id="{A39EB083-4BBC-4D89-9A8D-8B4579805A43}" type="datetimeFigureOut">
              <a:rPr lang="it-IT"/>
              <a:pPr>
                <a:defRPr/>
              </a:pPr>
              <a:t>24/02/2013</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2344BA63-15B2-426C-9C5A-3DF20C87C62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fld id="{B36E2390-A501-4D4E-B8BE-5B925B28FCEA}" type="datetimeFigureOut">
              <a:rPr lang="it-IT"/>
              <a:pPr>
                <a:defRPr/>
              </a:pPr>
              <a:t>24/02/2013</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D86DA0D2-950A-4684-A78E-B9E12E912B1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lstStyle>
            <a:lvl1pPr>
              <a:defRPr sz="4000" b="0" i="0" cap="none" baseline="0"/>
            </a:lvl1pPr>
          </a:lstStyle>
          <a:p>
            <a:r>
              <a:rPr lang="it-IT" smtClean="0"/>
              <a:t>Fare clic per modificare lo stile del titolo</a:t>
            </a:r>
            <a:endParaRPr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25"/>
          <p:cNvSpPr>
            <a:spLocks noGrp="1"/>
          </p:cNvSpPr>
          <p:nvPr>
            <p:ph type="dt" sz="half" idx="10"/>
          </p:nvPr>
        </p:nvSpPr>
        <p:spPr/>
        <p:txBody>
          <a:bodyPr rtlCol="0"/>
          <a:lstStyle>
            <a:lvl1pPr>
              <a:defRPr/>
            </a:lvl1pPr>
          </a:lstStyle>
          <a:p>
            <a:pPr>
              <a:defRPr/>
            </a:pPr>
            <a:fld id="{B113F3E2-E125-458C-B9BB-61DDA7A72495}" type="datetimeFigureOut">
              <a:rPr lang="it-IT"/>
              <a:pPr>
                <a:defRPr/>
              </a:pPr>
              <a:t>24/02/2013</a:t>
            </a:fld>
            <a:endParaRPr lang="it-IT"/>
          </a:p>
        </p:txBody>
      </p:sp>
      <p:sp>
        <p:nvSpPr>
          <p:cNvPr id="8" name="Segnaposto numero diapositiva 26"/>
          <p:cNvSpPr>
            <a:spLocks noGrp="1"/>
          </p:cNvSpPr>
          <p:nvPr>
            <p:ph type="sldNum" sz="quarter" idx="11"/>
          </p:nvPr>
        </p:nvSpPr>
        <p:spPr/>
        <p:txBody>
          <a:bodyPr rtlCol="0"/>
          <a:lstStyle>
            <a:lvl1pPr>
              <a:defRPr/>
            </a:lvl1pPr>
          </a:lstStyle>
          <a:p>
            <a:pPr>
              <a:defRPr/>
            </a:pPr>
            <a:fld id="{73EDA57D-46BA-472F-94A2-599C36FF7823}" type="slidenum">
              <a:rPr lang="it-IT"/>
              <a:pPr>
                <a:defRPr/>
              </a:pPr>
              <a:t>‹N›</a:t>
            </a:fld>
            <a:endParaRPr lang="it-IT"/>
          </a:p>
        </p:txBody>
      </p:sp>
      <p:sp>
        <p:nvSpPr>
          <p:cNvPr id="9" name="Segnaposto piè di pagina 27"/>
          <p:cNvSpPr>
            <a:spLocks noGrp="1"/>
          </p:cNvSpPr>
          <p:nvPr>
            <p:ph type="ftr" sz="quarter" idx="12"/>
          </p:nvPr>
        </p:nvSpPr>
        <p:spPr/>
        <p:txBody>
          <a:bodyPr rtlCol="0"/>
          <a:lstStyle>
            <a:lvl1pPr>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lstStyle>
            <a:lvl1pPr>
              <a:defRPr sz="4000">
                <a:solidFill>
                  <a:schemeClr val="tx2"/>
                </a:solidFill>
              </a:defRPr>
            </a:lvl1pPr>
          </a:lstStyle>
          <a:p>
            <a:r>
              <a:rPr lang="it-IT" smtClean="0"/>
              <a:t>Fare clic per modificare lo stile del titolo</a:t>
            </a:r>
            <a:endParaRPr lang="en-US"/>
          </a:p>
        </p:txBody>
      </p:sp>
      <p:sp>
        <p:nvSpPr>
          <p:cNvPr id="3" name="Segnaposto data 2"/>
          <p:cNvSpPr>
            <a:spLocks noGrp="1"/>
          </p:cNvSpPr>
          <p:nvPr>
            <p:ph type="dt" sz="half" idx="10"/>
          </p:nvPr>
        </p:nvSpPr>
        <p:spPr>
          <a:xfrm>
            <a:off x="6583363" y="612775"/>
            <a:ext cx="957262" cy="457200"/>
          </a:xfrm>
        </p:spPr>
        <p:txBody>
          <a:bodyPr/>
          <a:lstStyle>
            <a:lvl1pPr>
              <a:defRPr/>
            </a:lvl1pPr>
          </a:lstStyle>
          <a:p>
            <a:pPr>
              <a:defRPr/>
            </a:pPr>
            <a:fld id="{036B52DA-E30C-4E44-A6D9-75A18CE5A296}" type="datetimeFigureOut">
              <a:rPr lang="it-IT"/>
              <a:pPr>
                <a:defRPr/>
              </a:pPr>
              <a:t>24/02/2013</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04BCDDED-960D-418A-9E40-3EA2CF8CCD14}"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3"/>
          <p:cNvSpPr>
            <a:spLocks noGrp="1"/>
          </p:cNvSpPr>
          <p:nvPr>
            <p:ph type="dt" sz="half" idx="10"/>
          </p:nvPr>
        </p:nvSpPr>
        <p:spPr/>
        <p:txBody>
          <a:bodyPr/>
          <a:lstStyle>
            <a:lvl1pPr>
              <a:defRPr/>
            </a:lvl1pPr>
          </a:lstStyle>
          <a:p>
            <a:pPr>
              <a:defRPr/>
            </a:pPr>
            <a:fld id="{5DB8D41F-A8DA-43B1-BB29-F3954401037B}" type="datetimeFigureOut">
              <a:rPr lang="it-IT"/>
              <a:pPr>
                <a:defRPr/>
              </a:pPr>
              <a:t>24/02/2013</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22"/>
          <p:cNvSpPr>
            <a:spLocks noGrp="1"/>
          </p:cNvSpPr>
          <p:nvPr>
            <p:ph type="sldNum" sz="quarter" idx="12"/>
          </p:nvPr>
        </p:nvSpPr>
        <p:spPr/>
        <p:txBody>
          <a:bodyPr/>
          <a:lstStyle>
            <a:lvl1pPr>
              <a:defRPr/>
            </a:lvl1pPr>
          </a:lstStyle>
          <a:p>
            <a:pPr>
              <a:defRPr/>
            </a:pPr>
            <a:fld id="{68AE2B51-F728-4708-B1E1-C2E38FA9F91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lang="it-IT" smtClean="0"/>
              <a:t>Fare clic per modificare lo stile del titolo</a:t>
            </a:r>
            <a:endParaRPr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fld id="{8F3F848C-AC7E-42E6-84A9-414CDA1FE532}" type="datetimeFigureOut">
              <a:rPr lang="it-IT"/>
              <a:pPr>
                <a:defRPr/>
              </a:pPr>
              <a:t>24/02/2013</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B14281B6-37AF-476A-A375-B5AF73DEF7F7}"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it-IT" smtClean="0"/>
              <a:t>Fare clic per modificare stili del testo dello schema</a:t>
            </a:r>
          </a:p>
        </p:txBody>
      </p:sp>
      <p:sp>
        <p:nvSpPr>
          <p:cNvPr id="5" name="Segnaposto data 13"/>
          <p:cNvSpPr>
            <a:spLocks noGrp="1"/>
          </p:cNvSpPr>
          <p:nvPr>
            <p:ph type="dt" sz="half" idx="10"/>
          </p:nvPr>
        </p:nvSpPr>
        <p:spPr/>
        <p:txBody>
          <a:bodyPr/>
          <a:lstStyle>
            <a:lvl1pPr>
              <a:defRPr/>
            </a:lvl1pPr>
          </a:lstStyle>
          <a:p>
            <a:pPr>
              <a:defRPr/>
            </a:pPr>
            <a:fld id="{7D56C154-8B4A-4237-A268-C3B326F17568}" type="datetimeFigureOut">
              <a:rPr lang="it-IT"/>
              <a:pPr>
                <a:defRPr/>
              </a:pPr>
              <a:t>24/02/2013</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F9D5B767-52DD-4718-B54B-E118BB91F0A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ttangolo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ttangolo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ttangolo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ttangolo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ettangolo arrotondato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ettangolo arrotondato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ttangolo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ttangolo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ttangolo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ttangolo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ttangolo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ttangolo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Segnaposto titolo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40" name="Segnaposto testo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Segnaposto data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E918CEBD-FCB3-4110-822A-BEE4D195A721}" type="datetimeFigureOut">
              <a:rPr lang="it-IT"/>
              <a:pPr>
                <a:defRPr/>
              </a:pPr>
              <a:t>24/02/2013</a:t>
            </a:fld>
            <a:endParaRPr lang="it-IT"/>
          </a:p>
        </p:txBody>
      </p:sp>
      <p:sp>
        <p:nvSpPr>
          <p:cNvPr id="3" name="Segnaposto piè di pagina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it-IT"/>
          </a:p>
        </p:txBody>
      </p:sp>
      <p:sp>
        <p:nvSpPr>
          <p:cNvPr id="23" name="Segnaposto numero diapositiva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7A22AE89-E154-4EB9-A288-87ECCB512CD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03" r:id="rId1"/>
    <p:sldLayoutId id="2147483795" r:id="rId2"/>
    <p:sldLayoutId id="2147483796" r:id="rId3"/>
    <p:sldLayoutId id="2147483797" r:id="rId4"/>
    <p:sldLayoutId id="2147483804" r:id="rId5"/>
    <p:sldLayoutId id="2147483805" r:id="rId6"/>
    <p:sldLayoutId id="2147483798" r:id="rId7"/>
    <p:sldLayoutId id="2147483799" r:id="rId8"/>
    <p:sldLayoutId id="2147483800" r:id="rId9"/>
    <p:sldLayoutId id="2147483801" r:id="rId10"/>
    <p:sldLayoutId id="2147483802"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ctrTitle"/>
          </p:nvPr>
        </p:nvSpPr>
        <p:spPr>
          <a:xfrm>
            <a:off x="1116013" y="1196975"/>
            <a:ext cx="7772400" cy="1470025"/>
          </a:xfrm>
        </p:spPr>
        <p:txBody>
          <a:bodyPr/>
          <a:lstStyle/>
          <a:p>
            <a:r>
              <a:rPr lang="it-IT" sz="5400" b="1" smtClean="0">
                <a:latin typeface="Curlz MT" pitchFamily="18" charset="0"/>
              </a:rPr>
              <a:t>LA FORMA - SONATA</a:t>
            </a:r>
          </a:p>
        </p:txBody>
      </p:sp>
      <p:sp>
        <p:nvSpPr>
          <p:cNvPr id="5123" name="Sottotitolo 2"/>
          <p:cNvSpPr>
            <a:spLocks noGrp="1"/>
          </p:cNvSpPr>
          <p:nvPr>
            <p:ph type="subTitle" idx="1"/>
          </p:nvPr>
        </p:nvSpPr>
        <p:spPr>
          <a:xfrm>
            <a:off x="3563938" y="5105400"/>
            <a:ext cx="6400800" cy="1752600"/>
          </a:xfrm>
        </p:spPr>
        <p:txBody>
          <a:bodyPr/>
          <a:lstStyle/>
          <a:p>
            <a:pPr marL="63500"/>
            <a:r>
              <a:rPr lang="it-IT" smtClean="0">
                <a:solidFill>
                  <a:srgbClr val="002060"/>
                </a:solidFill>
              </a:rPr>
              <a:t> a cura della prof.ssa Antida Carelli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2"/>
          <p:cNvSpPr>
            <a:spLocks noGrp="1"/>
          </p:cNvSpPr>
          <p:nvPr>
            <p:ph idx="1"/>
          </p:nvPr>
        </p:nvSpPr>
        <p:spPr>
          <a:xfrm>
            <a:off x="-180975" y="2205038"/>
            <a:ext cx="3132138" cy="4319587"/>
          </a:xfrm>
        </p:spPr>
        <p:txBody>
          <a:bodyPr/>
          <a:lstStyle/>
          <a:p>
            <a:endParaRPr lang="it-IT" sz="2000" smtClean="0">
              <a:solidFill>
                <a:srgbClr val="002060"/>
              </a:solidFill>
            </a:endParaRPr>
          </a:p>
          <a:p>
            <a:pPr>
              <a:buFont typeface="Georgia" pitchFamily="18" charset="0"/>
              <a:buNone/>
            </a:pPr>
            <a:r>
              <a:rPr lang="it-IT" sz="2000" smtClean="0">
                <a:solidFill>
                  <a:srgbClr val="002060"/>
                </a:solidFill>
              </a:rPr>
              <a:t>    Laddove ci si aspetterebbe una ripresa nella tonalità di Do M, Mozart temporeggia e ripropone il tranquillo primo tema nella inaspettata tonalità della sottodominante Fa M. </a:t>
            </a:r>
          </a:p>
        </p:txBody>
      </p:sp>
      <p:pic>
        <p:nvPicPr>
          <p:cNvPr id="4" name="Immagine 3" descr="Tema 6-.jpg"/>
          <p:cNvPicPr>
            <a:picLocks noChangeAspect="1"/>
          </p:cNvPicPr>
          <p:nvPr/>
        </p:nvPicPr>
        <p:blipFill>
          <a:blip r:embed="rId2" cstate="print"/>
          <a:stretch>
            <a:fillRect/>
          </a:stretch>
        </p:blipFill>
        <p:spPr>
          <a:xfrm>
            <a:off x="2699792" y="1988840"/>
            <a:ext cx="6444208" cy="2250608"/>
          </a:xfrm>
          <a:prstGeom prst="rect">
            <a:avLst/>
          </a:prstGeom>
          <a:ln>
            <a:noFill/>
          </a:ln>
          <a:effectLst>
            <a:softEdge rad="112500"/>
          </a:effectLst>
        </p:spPr>
      </p:pic>
      <p:sp>
        <p:nvSpPr>
          <p:cNvPr id="14340" name="CasellaDiTesto 7"/>
          <p:cNvSpPr txBox="1">
            <a:spLocks noChangeArrowheads="1"/>
          </p:cNvSpPr>
          <p:nvPr/>
        </p:nvSpPr>
        <p:spPr bwMode="auto">
          <a:xfrm>
            <a:off x="250825" y="620713"/>
            <a:ext cx="8677275" cy="1323975"/>
          </a:xfrm>
          <a:prstGeom prst="rect">
            <a:avLst/>
          </a:prstGeom>
          <a:noFill/>
          <a:ln w="9525">
            <a:noFill/>
            <a:miter lim="800000"/>
            <a:headEnd/>
            <a:tailEnd/>
          </a:ln>
        </p:spPr>
        <p:txBody>
          <a:bodyPr>
            <a:spAutoFit/>
          </a:bodyPr>
          <a:lstStyle/>
          <a:p>
            <a:endParaRPr lang="it-IT" sz="2000">
              <a:solidFill>
                <a:srgbClr val="002060"/>
              </a:solidFill>
              <a:latin typeface="Georgia" pitchFamily="18" charset="0"/>
            </a:endParaRPr>
          </a:p>
          <a:p>
            <a:r>
              <a:rPr lang="it-IT" sz="2000">
                <a:solidFill>
                  <a:srgbClr val="002060"/>
                </a:solidFill>
                <a:latin typeface="Georgia" pitchFamily="18" charset="0"/>
              </a:rPr>
              <a:t>Arrivando al finale, Mozart, che non lesina sorprese e spesso ci dà più piacere infrangendo le regole piuttosto che obbedendo loro, ancora resiste al magnetismo della tonica.</a:t>
            </a:r>
          </a:p>
        </p:txBody>
      </p:sp>
      <p:pic>
        <p:nvPicPr>
          <p:cNvPr id="9" name="Immagine 8" descr="-Tema 7.jpg"/>
          <p:cNvPicPr>
            <a:picLocks noChangeAspect="1"/>
          </p:cNvPicPr>
          <p:nvPr/>
        </p:nvPicPr>
        <p:blipFill>
          <a:blip r:embed="rId3" cstate="print"/>
          <a:stretch>
            <a:fillRect/>
          </a:stretch>
        </p:blipFill>
        <p:spPr>
          <a:xfrm>
            <a:off x="2699792" y="3573016"/>
            <a:ext cx="6444208" cy="32849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contenuto 2"/>
          <p:cNvSpPr>
            <a:spLocks noGrp="1"/>
          </p:cNvSpPr>
          <p:nvPr>
            <p:ph idx="1"/>
          </p:nvPr>
        </p:nvSpPr>
        <p:spPr>
          <a:xfrm>
            <a:off x="-252413" y="692150"/>
            <a:ext cx="2266951" cy="5689600"/>
          </a:xfrm>
        </p:spPr>
        <p:txBody>
          <a:bodyPr/>
          <a:lstStyle/>
          <a:p>
            <a:pPr>
              <a:buFont typeface="Georgia" pitchFamily="18" charset="0"/>
              <a:buNone/>
            </a:pPr>
            <a:r>
              <a:rPr lang="it-IT" sz="2000" smtClean="0">
                <a:solidFill>
                  <a:srgbClr val="002060"/>
                </a:solidFill>
              </a:rPr>
              <a:t>    </a:t>
            </a:r>
          </a:p>
          <a:p>
            <a:pPr>
              <a:buFont typeface="Georgia" pitchFamily="18" charset="0"/>
              <a:buNone/>
            </a:pPr>
            <a:endParaRPr lang="it-IT" sz="2000" smtClean="0">
              <a:solidFill>
                <a:srgbClr val="002060"/>
              </a:solidFill>
            </a:endParaRPr>
          </a:p>
          <a:p>
            <a:pPr>
              <a:buFont typeface="Georgia" pitchFamily="18" charset="0"/>
              <a:buNone/>
            </a:pPr>
            <a:r>
              <a:rPr lang="it-IT" sz="2000" smtClean="0">
                <a:solidFill>
                  <a:srgbClr val="002060"/>
                </a:solidFill>
              </a:rPr>
              <a:t>    Poi, però, indietreggia, il magnete vince e il secondo tema riappare in Do M. </a:t>
            </a:r>
          </a:p>
          <a:p>
            <a:pPr>
              <a:buFont typeface="Georgia" pitchFamily="18" charset="0"/>
              <a:buNone/>
            </a:pPr>
            <a:r>
              <a:rPr lang="it-IT" sz="2000" smtClean="0">
                <a:solidFill>
                  <a:srgbClr val="002060"/>
                </a:solidFill>
              </a:rPr>
              <a:t>    Un’incisiva coda conclude solidamente e stabilmente il I tempo nella tonalità d’impianto.</a:t>
            </a:r>
          </a:p>
          <a:p>
            <a:pPr>
              <a:buFont typeface="Georgia" pitchFamily="18" charset="0"/>
              <a:buNone/>
            </a:pPr>
            <a:endParaRPr lang="it-IT" sz="2000" smtClean="0"/>
          </a:p>
        </p:txBody>
      </p:sp>
      <p:pic>
        <p:nvPicPr>
          <p:cNvPr id="4" name="Immagine 3" descr="Tema 8.jpg"/>
          <p:cNvPicPr>
            <a:picLocks noChangeAspect="1"/>
          </p:cNvPicPr>
          <p:nvPr/>
        </p:nvPicPr>
        <p:blipFill>
          <a:blip r:embed="rId2" cstate="print"/>
          <a:stretch>
            <a:fillRect/>
          </a:stretch>
        </p:blipFill>
        <p:spPr>
          <a:xfrm>
            <a:off x="2771800" y="548680"/>
            <a:ext cx="6372200" cy="61446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36613"/>
            <a:ext cx="8820150" cy="6021387"/>
          </a:xfrm>
        </p:spPr>
        <p:txBody>
          <a:bodyPr>
            <a:normAutofit fontScale="92500" lnSpcReduction="10000"/>
          </a:bodyPr>
          <a:lstStyle/>
          <a:p>
            <a:pPr marL="365760" indent="-256032" fontAlgn="auto">
              <a:spcAft>
                <a:spcPts val="0"/>
              </a:spcAft>
              <a:buClr>
                <a:schemeClr val="accent3"/>
              </a:buClr>
              <a:buFont typeface="Georgia"/>
              <a:buNone/>
              <a:defRPr/>
            </a:pPr>
            <a:r>
              <a:rPr lang="it-IT" sz="2200" b="1" dirty="0" smtClean="0">
                <a:solidFill>
                  <a:srgbClr val="002060"/>
                </a:solidFill>
              </a:rPr>
              <a:t>    Schema armonico (puramente teorico) della forma-sonata classica </a:t>
            </a:r>
            <a:endParaRPr lang="it-IT" sz="2200" dirty="0" smtClean="0">
              <a:solidFill>
                <a:srgbClr val="002060"/>
              </a:solidFill>
            </a:endParaRPr>
          </a:p>
          <a:p>
            <a:pPr marL="365760" indent="-256032" fontAlgn="auto">
              <a:spcAft>
                <a:spcPts val="0"/>
              </a:spcAft>
              <a:buClr>
                <a:schemeClr val="accent3"/>
              </a:buClr>
              <a:buFont typeface="Georgia"/>
              <a:buNone/>
              <a:defRPr/>
            </a:pPr>
            <a:r>
              <a:rPr lang="it-IT" sz="2200" b="1" dirty="0" smtClean="0">
                <a:solidFill>
                  <a:srgbClr val="002060"/>
                </a:solidFill>
              </a:rPr>
              <a:t> </a:t>
            </a:r>
            <a:endParaRPr lang="it-IT" sz="2200" dirty="0" smtClean="0">
              <a:solidFill>
                <a:srgbClr val="002060"/>
              </a:solidFill>
            </a:endParaRPr>
          </a:p>
          <a:p>
            <a:pPr marL="365760" indent="-256032" fontAlgn="auto">
              <a:spcAft>
                <a:spcPts val="0"/>
              </a:spcAft>
              <a:buClr>
                <a:schemeClr val="accent3"/>
              </a:buClr>
              <a:buFont typeface="Georgia"/>
              <a:buNone/>
              <a:defRPr/>
            </a:pPr>
            <a:r>
              <a:rPr lang="it-IT" sz="2200" b="1" dirty="0" smtClean="0">
                <a:solidFill>
                  <a:srgbClr val="002060"/>
                </a:solidFill>
              </a:rPr>
              <a:t>Esposizione</a:t>
            </a:r>
            <a:endParaRPr lang="it-IT" sz="2200" dirty="0" smtClean="0">
              <a:solidFill>
                <a:srgbClr val="002060"/>
              </a:solidFill>
            </a:endParaRPr>
          </a:p>
          <a:p>
            <a:pPr marL="365760" indent="-256032" fontAlgn="auto">
              <a:spcAft>
                <a:spcPts val="0"/>
              </a:spcAft>
              <a:buClr>
                <a:schemeClr val="accent3"/>
              </a:buClr>
              <a:buFont typeface="Georgia"/>
              <a:buNone/>
              <a:defRPr/>
            </a:pPr>
            <a:r>
              <a:rPr lang="it-IT" sz="2200" b="1" dirty="0" smtClean="0">
                <a:solidFill>
                  <a:srgbClr val="002060"/>
                </a:solidFill>
              </a:rPr>
              <a:t>                </a:t>
            </a:r>
            <a:r>
              <a:rPr lang="it-IT" sz="2200" dirty="0" smtClean="0">
                <a:solidFill>
                  <a:srgbClr val="002060"/>
                </a:solidFill>
              </a:rPr>
              <a:t>Tema principale                        Tema secondario               Coda</a:t>
            </a:r>
          </a:p>
          <a:p>
            <a:pPr marL="365760" indent="-256032" fontAlgn="auto">
              <a:spcAft>
                <a:spcPts val="0"/>
              </a:spcAft>
              <a:buClr>
                <a:schemeClr val="accent3"/>
              </a:buClr>
              <a:buFont typeface="Georgia"/>
              <a:buNone/>
              <a:defRPr/>
            </a:pPr>
            <a:r>
              <a:rPr lang="it-IT" sz="2200" dirty="0" smtClean="0">
                <a:solidFill>
                  <a:srgbClr val="002060"/>
                </a:solidFill>
              </a:rPr>
              <a:t>Maggiore        T                  modulazione              D                                  </a:t>
            </a:r>
            <a:r>
              <a:rPr lang="it-IT" sz="2200" dirty="0" err="1" smtClean="0">
                <a:solidFill>
                  <a:srgbClr val="002060"/>
                </a:solidFill>
              </a:rPr>
              <a:t>D</a:t>
            </a:r>
            <a:r>
              <a:rPr lang="it-IT" sz="2200" dirty="0" smtClean="0">
                <a:solidFill>
                  <a:srgbClr val="002060"/>
                </a:solidFill>
              </a:rPr>
              <a:t>        </a:t>
            </a:r>
          </a:p>
          <a:p>
            <a:pPr marL="365760" indent="-256032" fontAlgn="auto">
              <a:spcAft>
                <a:spcPts val="0"/>
              </a:spcAft>
              <a:buClr>
                <a:schemeClr val="accent3"/>
              </a:buClr>
              <a:buFont typeface="Georgia"/>
              <a:buNone/>
              <a:defRPr/>
            </a:pPr>
            <a:r>
              <a:rPr lang="it-IT" sz="2200" dirty="0" smtClean="0">
                <a:solidFill>
                  <a:srgbClr val="002060"/>
                </a:solidFill>
              </a:rPr>
              <a:t>Minore            t                         alla:           relativa maggiore    relativa maggiore</a:t>
            </a:r>
          </a:p>
          <a:p>
            <a:pPr marL="365760" indent="-256032" fontAlgn="auto">
              <a:spcAft>
                <a:spcPts val="0"/>
              </a:spcAft>
              <a:buClr>
                <a:schemeClr val="accent3"/>
              </a:buClr>
              <a:buFont typeface="Georgia"/>
              <a:buNone/>
              <a:defRPr/>
            </a:pPr>
            <a:endParaRPr lang="it-IT" sz="2200" dirty="0" smtClean="0">
              <a:solidFill>
                <a:srgbClr val="002060"/>
              </a:solidFill>
            </a:endParaRPr>
          </a:p>
          <a:p>
            <a:pPr marL="365760" indent="-256032" fontAlgn="auto">
              <a:spcAft>
                <a:spcPts val="0"/>
              </a:spcAft>
              <a:buClr>
                <a:schemeClr val="accent3"/>
              </a:buClr>
              <a:buFont typeface="Georgia"/>
              <a:buNone/>
              <a:defRPr/>
            </a:pPr>
            <a:r>
              <a:rPr lang="it-IT" sz="2200" b="1" dirty="0" smtClean="0">
                <a:solidFill>
                  <a:srgbClr val="002060"/>
                </a:solidFill>
              </a:rPr>
              <a:t>Sviluppo</a:t>
            </a:r>
            <a:endParaRPr lang="it-IT" sz="2200" dirty="0" smtClean="0">
              <a:solidFill>
                <a:srgbClr val="002060"/>
              </a:solidFill>
            </a:endParaRPr>
          </a:p>
          <a:p>
            <a:pPr marL="365760" indent="-256032" algn="ctr" fontAlgn="auto">
              <a:spcAft>
                <a:spcPts val="0"/>
              </a:spcAft>
              <a:buClr>
                <a:schemeClr val="accent3"/>
              </a:buClr>
              <a:buFont typeface="Georgia"/>
              <a:buNone/>
              <a:defRPr/>
            </a:pPr>
            <a:r>
              <a:rPr lang="it-IT" sz="2200" dirty="0" smtClean="0">
                <a:solidFill>
                  <a:srgbClr val="002060"/>
                </a:solidFill>
              </a:rPr>
              <a:t>Rielaborazione dei temi che tocca diverse tonalità e conclude per lo più sulla D</a:t>
            </a:r>
          </a:p>
          <a:p>
            <a:pPr marL="365760" indent="-256032" algn="ctr" fontAlgn="auto">
              <a:spcAft>
                <a:spcPts val="0"/>
              </a:spcAft>
              <a:buClr>
                <a:schemeClr val="accent3"/>
              </a:buClr>
              <a:buFont typeface="Georgia"/>
              <a:buNone/>
              <a:defRPr/>
            </a:pPr>
            <a:endParaRPr lang="it-IT" sz="2200" dirty="0" smtClean="0">
              <a:solidFill>
                <a:srgbClr val="002060"/>
              </a:solidFill>
            </a:endParaRPr>
          </a:p>
          <a:p>
            <a:pPr marL="365760" indent="-256032" fontAlgn="auto">
              <a:spcAft>
                <a:spcPts val="0"/>
              </a:spcAft>
              <a:buClr>
                <a:schemeClr val="accent3"/>
              </a:buClr>
              <a:buFont typeface="Georgia"/>
              <a:buNone/>
              <a:defRPr/>
            </a:pPr>
            <a:r>
              <a:rPr lang="it-IT" sz="2200" b="1" dirty="0" smtClean="0">
                <a:solidFill>
                  <a:srgbClr val="002060"/>
                </a:solidFill>
              </a:rPr>
              <a:t>Ripresa</a:t>
            </a:r>
            <a:endParaRPr lang="it-IT" sz="2200" dirty="0" smtClean="0">
              <a:solidFill>
                <a:srgbClr val="002060"/>
              </a:solidFill>
            </a:endParaRPr>
          </a:p>
          <a:p>
            <a:pPr marL="365760" indent="-256032" fontAlgn="auto">
              <a:spcAft>
                <a:spcPts val="0"/>
              </a:spcAft>
              <a:buClr>
                <a:schemeClr val="accent3"/>
              </a:buClr>
              <a:buFont typeface="Georgia"/>
              <a:buNone/>
              <a:defRPr/>
            </a:pPr>
            <a:r>
              <a:rPr lang="it-IT" sz="2200" b="1" dirty="0" smtClean="0">
                <a:solidFill>
                  <a:srgbClr val="002060"/>
                </a:solidFill>
              </a:rPr>
              <a:t>              </a:t>
            </a:r>
            <a:r>
              <a:rPr lang="it-IT" sz="2200" dirty="0" smtClean="0">
                <a:solidFill>
                  <a:srgbClr val="002060"/>
                </a:solidFill>
              </a:rPr>
              <a:t>Tema principale                          Tema secondario                Coda</a:t>
            </a:r>
          </a:p>
          <a:p>
            <a:pPr marL="365760" indent="-256032" fontAlgn="auto">
              <a:spcAft>
                <a:spcPts val="0"/>
              </a:spcAft>
              <a:buClr>
                <a:schemeClr val="accent3"/>
              </a:buClr>
              <a:buFont typeface="Georgia"/>
              <a:buNone/>
              <a:defRPr/>
            </a:pPr>
            <a:r>
              <a:rPr lang="it-IT" sz="2200" dirty="0" smtClean="0">
                <a:solidFill>
                  <a:srgbClr val="002060"/>
                </a:solidFill>
              </a:rPr>
              <a:t>Maggiore        T                 modulazione                T                                  </a:t>
            </a:r>
            <a:r>
              <a:rPr lang="it-IT" sz="2200" dirty="0" err="1" smtClean="0">
                <a:solidFill>
                  <a:srgbClr val="002060"/>
                </a:solidFill>
              </a:rPr>
              <a:t>T</a:t>
            </a:r>
            <a:endParaRPr lang="it-IT" sz="2200" dirty="0" smtClean="0">
              <a:solidFill>
                <a:srgbClr val="002060"/>
              </a:solidFill>
            </a:endParaRPr>
          </a:p>
          <a:p>
            <a:pPr marL="365760" indent="-256032" fontAlgn="auto">
              <a:spcAft>
                <a:spcPts val="0"/>
              </a:spcAft>
              <a:buClr>
                <a:schemeClr val="accent3"/>
              </a:buClr>
              <a:buFont typeface="Georgia"/>
              <a:buNone/>
              <a:defRPr/>
            </a:pPr>
            <a:r>
              <a:rPr lang="it-IT" sz="2200" dirty="0" smtClean="0">
                <a:solidFill>
                  <a:srgbClr val="002060"/>
                </a:solidFill>
              </a:rPr>
              <a:t>Minore            t                         alla:                         t                                    </a:t>
            </a:r>
            <a:r>
              <a:rPr lang="it-IT" sz="2200" dirty="0" err="1" smtClean="0">
                <a:solidFill>
                  <a:srgbClr val="002060"/>
                </a:solidFill>
              </a:rPr>
              <a:t>t</a:t>
            </a:r>
            <a:r>
              <a:rPr lang="it-IT" sz="2200" dirty="0" smtClean="0">
                <a:solidFill>
                  <a:srgbClr val="002060"/>
                </a:solidFill>
              </a:rPr>
              <a:t> </a:t>
            </a:r>
          </a:p>
          <a:p>
            <a:pPr marL="365760" indent="-256032" fontAlgn="auto">
              <a:spcAft>
                <a:spcPts val="0"/>
              </a:spcAft>
              <a:buClr>
                <a:schemeClr val="accent3"/>
              </a:buClr>
              <a:buFont typeface="Georgia"/>
              <a:buNone/>
              <a:defRPr/>
            </a:pPr>
            <a:r>
              <a:rPr lang="it-IT" sz="2200" b="1" dirty="0" smtClean="0">
                <a:solidFill>
                  <a:srgbClr val="002060"/>
                </a:solidFill>
              </a:rPr>
              <a:t> </a:t>
            </a:r>
            <a:endParaRPr lang="it-IT" sz="2200" dirty="0" smtClean="0">
              <a:solidFill>
                <a:srgbClr val="002060"/>
              </a:solidFill>
            </a:endParaRPr>
          </a:p>
          <a:p>
            <a:pPr marL="365760" indent="-256032" algn="ctr" fontAlgn="auto">
              <a:spcAft>
                <a:spcPts val="0"/>
              </a:spcAft>
              <a:buClr>
                <a:schemeClr val="accent3"/>
              </a:buClr>
              <a:buFont typeface="Georgia"/>
              <a:buNone/>
              <a:defRPr/>
            </a:pPr>
            <a:r>
              <a:rPr lang="it-IT" sz="2200" b="1" dirty="0" smtClean="0"/>
              <a:t> </a:t>
            </a:r>
            <a:r>
              <a:rPr lang="it-IT" sz="2400" b="1" dirty="0" smtClean="0"/>
              <a:t> </a:t>
            </a:r>
            <a:r>
              <a:rPr lang="it-IT" sz="1700" b="1" dirty="0" smtClean="0">
                <a:solidFill>
                  <a:srgbClr val="002060"/>
                </a:solidFill>
              </a:rPr>
              <a:t>T </a:t>
            </a:r>
            <a:r>
              <a:rPr lang="it-IT" sz="1700" dirty="0" smtClean="0">
                <a:solidFill>
                  <a:srgbClr val="002060"/>
                </a:solidFill>
              </a:rPr>
              <a:t>Tonalità maggiore</a:t>
            </a:r>
            <a:r>
              <a:rPr lang="it-IT" sz="1700" b="1" dirty="0" smtClean="0">
                <a:solidFill>
                  <a:srgbClr val="002060"/>
                </a:solidFill>
              </a:rPr>
              <a:t>                t </a:t>
            </a:r>
            <a:r>
              <a:rPr lang="it-IT" sz="1700" dirty="0" smtClean="0">
                <a:solidFill>
                  <a:srgbClr val="002060"/>
                </a:solidFill>
              </a:rPr>
              <a:t>tonalità minore         </a:t>
            </a:r>
            <a:r>
              <a:rPr lang="it-IT" sz="1700" b="1" dirty="0" smtClean="0">
                <a:solidFill>
                  <a:srgbClr val="002060"/>
                </a:solidFill>
              </a:rPr>
              <a:t>D </a:t>
            </a:r>
            <a:r>
              <a:rPr lang="it-IT" sz="1700" dirty="0" smtClean="0">
                <a:solidFill>
                  <a:srgbClr val="002060"/>
                </a:solidFill>
              </a:rPr>
              <a:t>dominante</a:t>
            </a:r>
          </a:p>
          <a:p>
            <a:pPr marL="365760" indent="-256032" fontAlgn="auto">
              <a:spcAft>
                <a:spcPts val="0"/>
              </a:spcAft>
              <a:buClr>
                <a:schemeClr val="accent3"/>
              </a:buClr>
              <a:buFont typeface="Georgia"/>
              <a:buNone/>
              <a:defRPr/>
            </a:pPr>
            <a:endParaRPr lang="it-IT" sz="2200" dirty="0" smtClean="0"/>
          </a:p>
          <a:p>
            <a:pPr marL="365760" indent="-256032" fontAlgn="auto">
              <a:spcAft>
                <a:spcPts val="0"/>
              </a:spcAft>
              <a:buClr>
                <a:schemeClr val="accent3"/>
              </a:buClr>
              <a:buFont typeface="Georgia"/>
              <a:buNone/>
              <a:defRPr/>
            </a:pP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288" y="836613"/>
            <a:ext cx="8291512" cy="5810250"/>
          </a:xfrm>
        </p:spPr>
        <p:txBody>
          <a:bodyPr>
            <a:normAutofit fontScale="92500" lnSpcReduction="10000"/>
          </a:bodyPr>
          <a:lstStyle/>
          <a:p>
            <a:pPr marL="365760" indent="-256032" algn="ctr" fontAlgn="auto">
              <a:spcAft>
                <a:spcPts val="0"/>
              </a:spcAft>
              <a:buClr>
                <a:schemeClr val="accent3"/>
              </a:buClr>
              <a:buFont typeface="Georgia"/>
              <a:buNone/>
              <a:defRPr/>
            </a:pPr>
            <a:r>
              <a:rPr lang="it-IT" dirty="0" smtClean="0">
                <a:solidFill>
                  <a:srgbClr val="002060"/>
                </a:solidFill>
              </a:rPr>
              <a:t>La forma-sonata caratterizzò, dunque, la scuola viennese. Ma i primi germi della sua disgregazione erano già presenti in  Mozart. La sonata con la Marcia turca, ad esempio, che si apre con delle variazioni, non ha un solo tempo in forma-sonata. Con Beethoven questa rottura acquistò una maggiore forza. Ereditando da Haydn e Mozart questa forma, che pure riuscirà a sopravvivere per tutto l’800, egli cominciò a metterla in discussione, cercandone gli estremi limiti, conducendola alle sue estreme possibilità. Nella “Sonata quasi una fantasia” con il </a:t>
            </a:r>
            <a:r>
              <a:rPr lang="it-IT" dirty="0" err="1" smtClean="0">
                <a:solidFill>
                  <a:srgbClr val="002060"/>
                </a:solidFill>
              </a:rPr>
              <a:t>Chiar</a:t>
            </a:r>
            <a:r>
              <a:rPr lang="it-IT" dirty="0" smtClean="0">
                <a:solidFill>
                  <a:srgbClr val="002060"/>
                </a:solidFill>
              </a:rPr>
              <a:t> di luna non c’è nessun tempo che sia veramente in forma-sonata. Dopo, verranno Schumann, Mahler, ecc. e la forma-sonata non sarà più la stessa.</a:t>
            </a:r>
          </a:p>
          <a:p>
            <a:pPr marL="365760" indent="-256032" fontAlgn="auto">
              <a:spcAft>
                <a:spcPts val="0"/>
              </a:spcAft>
              <a:buClr>
                <a:schemeClr val="accent3"/>
              </a:buClr>
              <a:buFont typeface="Georgia"/>
              <a:buNone/>
              <a:defRPr/>
            </a:pPr>
            <a:endParaRPr lang="it-IT"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288" y="1052513"/>
            <a:ext cx="8302625" cy="5616575"/>
          </a:xfrm>
        </p:spPr>
        <p:txBody>
          <a:bodyPr>
            <a:normAutofit lnSpcReduction="10000"/>
          </a:bodyPr>
          <a:lstStyle/>
          <a:p>
            <a:pPr marL="365760" indent="-256032" algn="ctr" fontAlgn="auto">
              <a:spcAft>
                <a:spcPts val="0"/>
              </a:spcAft>
              <a:buClr>
                <a:schemeClr val="accent3"/>
              </a:buClr>
              <a:buFont typeface="Georgia"/>
              <a:buNone/>
              <a:defRPr/>
            </a:pPr>
            <a:r>
              <a:rPr lang="it-IT" sz="1900" dirty="0" smtClean="0">
                <a:solidFill>
                  <a:srgbClr val="002060"/>
                </a:solidFill>
              </a:rPr>
              <a:t>Una parte importante della musica dei classici viennesi, Haydn, Mozart e Beethoven, presenta uno schema preciso, che essi non erano costretti a seguire, ma evidentemente ritenevano utile e comodo. Si tratta della cosiddetta “forma-sonata”, che definisce la particolare organizzazione del materiale musicale all’interno di un movimento, generalmente il primo, di una sonata o di una sinfonia.</a:t>
            </a:r>
          </a:p>
          <a:p>
            <a:pPr marL="365760" indent="-256032" fontAlgn="auto">
              <a:spcAft>
                <a:spcPts val="0"/>
              </a:spcAft>
              <a:buClr>
                <a:schemeClr val="accent3"/>
              </a:buClr>
              <a:buFont typeface="Georgia"/>
              <a:buNone/>
              <a:defRPr/>
            </a:pPr>
            <a:r>
              <a:rPr lang="it-IT" dirty="0" smtClean="0">
                <a:solidFill>
                  <a:srgbClr val="002060"/>
                </a:solidFill>
              </a:rPr>
              <a:t> </a:t>
            </a:r>
          </a:p>
          <a:p>
            <a:pPr marL="365760" indent="-256032" fontAlgn="auto">
              <a:spcAft>
                <a:spcPts val="0"/>
              </a:spcAft>
              <a:buClr>
                <a:schemeClr val="accent3"/>
              </a:buClr>
              <a:buFont typeface="Georgia"/>
              <a:buNone/>
              <a:defRPr/>
            </a:pPr>
            <a:endParaRPr lang="it-IT" dirty="0" smtClean="0">
              <a:solidFill>
                <a:srgbClr val="002060"/>
              </a:solidFill>
            </a:endParaRPr>
          </a:p>
          <a:p>
            <a:pPr marL="365760" indent="-256032" algn="ctr" fontAlgn="auto">
              <a:spcAft>
                <a:spcPts val="0"/>
              </a:spcAft>
              <a:buClr>
                <a:schemeClr val="accent3"/>
              </a:buClr>
              <a:buFont typeface="Georgia"/>
              <a:buNone/>
              <a:defRPr/>
            </a:pPr>
            <a:r>
              <a:rPr lang="it-IT" sz="2600" dirty="0" smtClean="0">
                <a:solidFill>
                  <a:srgbClr val="002060"/>
                </a:solidFill>
              </a:rPr>
              <a:t>La forma-sonata nel XVIII sec. godette di immensa popolarità.</a:t>
            </a:r>
          </a:p>
          <a:p>
            <a:pPr marL="365760" indent="-256032" algn="ctr" fontAlgn="auto">
              <a:spcAft>
                <a:spcPts val="0"/>
              </a:spcAft>
              <a:buClr>
                <a:schemeClr val="accent3"/>
              </a:buClr>
              <a:buFont typeface="Georgia"/>
              <a:buNone/>
              <a:defRPr/>
            </a:pPr>
            <a:r>
              <a:rPr lang="it-IT" sz="2600" dirty="0" smtClean="0">
                <a:solidFill>
                  <a:srgbClr val="002060"/>
                </a:solidFill>
              </a:rPr>
              <a:t> </a:t>
            </a:r>
          </a:p>
          <a:p>
            <a:pPr marL="365760" indent="-256032" algn="ctr" fontAlgn="auto">
              <a:spcAft>
                <a:spcPts val="0"/>
              </a:spcAft>
              <a:buClr>
                <a:schemeClr val="accent3"/>
              </a:buClr>
              <a:buFont typeface="Georgia"/>
              <a:buNone/>
              <a:defRPr/>
            </a:pPr>
            <a:r>
              <a:rPr lang="it-IT" sz="3200" dirty="0" smtClean="0">
                <a:solidFill>
                  <a:srgbClr val="002060"/>
                </a:solidFill>
              </a:rPr>
              <a:t> </a:t>
            </a:r>
          </a:p>
          <a:p>
            <a:pPr marL="365760" indent="-256032" algn="ctr" fontAlgn="auto">
              <a:spcAft>
                <a:spcPts val="0"/>
              </a:spcAft>
              <a:buClr>
                <a:schemeClr val="accent3"/>
              </a:buClr>
              <a:buFont typeface="Georgia"/>
              <a:buNone/>
              <a:defRPr/>
            </a:pPr>
            <a:r>
              <a:rPr lang="it-IT" sz="3200" dirty="0" smtClean="0">
                <a:solidFill>
                  <a:srgbClr val="002060"/>
                </a:solidFill>
              </a:rPr>
              <a:t>Cosa riusciva a renderla tanto soddisfacente e completa?</a:t>
            </a:r>
          </a:p>
          <a:p>
            <a:pPr marL="365760" indent="-256032" algn="ctr" fontAlgn="auto">
              <a:spcAft>
                <a:spcPts val="0"/>
              </a:spcAft>
              <a:buClr>
                <a:schemeClr val="accent3"/>
              </a:buClr>
              <a:buFont typeface="Georgia"/>
              <a:buNone/>
              <a:defRPr/>
            </a:pPr>
            <a:r>
              <a:rPr lang="it-IT" sz="3700" dirty="0" smtClean="0"/>
              <a:t> </a:t>
            </a:r>
          </a:p>
          <a:p>
            <a:pPr marL="365760" indent="-256032" fontAlgn="auto">
              <a:spcAft>
                <a:spcPts val="0"/>
              </a:spcAft>
              <a:buClr>
                <a:schemeClr val="accent3"/>
              </a:buClr>
              <a:buFont typeface="Georgia"/>
              <a:buChar char="•"/>
              <a:defRPr/>
            </a:pP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contenuto 2"/>
          <p:cNvSpPr>
            <a:spLocks noGrp="1"/>
          </p:cNvSpPr>
          <p:nvPr>
            <p:ph idx="1"/>
          </p:nvPr>
        </p:nvSpPr>
        <p:spPr>
          <a:xfrm>
            <a:off x="395288" y="908050"/>
            <a:ext cx="8497887" cy="5473700"/>
          </a:xfrm>
        </p:spPr>
        <p:txBody>
          <a:bodyPr/>
          <a:lstStyle/>
          <a:p>
            <a:pPr algn="ctr">
              <a:buFont typeface="Georgia" pitchFamily="18" charset="0"/>
              <a:buNone/>
            </a:pPr>
            <a:r>
              <a:rPr lang="it-IT" sz="3200" smtClean="0">
                <a:solidFill>
                  <a:srgbClr val="002060"/>
                </a:solidFill>
              </a:rPr>
              <a:t>Il perfetto equilibrio tra le tre parti e l’eccitante contrasto fra gli elementi sono il principale segreto della forma-sonata.</a:t>
            </a:r>
          </a:p>
          <a:p>
            <a:pPr>
              <a:buFont typeface="Georgia" pitchFamily="18" charset="0"/>
              <a:buNone/>
            </a:pPr>
            <a:endParaRPr lang="it-IT" smtClean="0">
              <a:solidFill>
                <a:srgbClr val="002060"/>
              </a:solidFill>
            </a:endParaRPr>
          </a:p>
          <a:p>
            <a:pPr>
              <a:buFont typeface="Georgia" pitchFamily="18" charset="0"/>
              <a:buNone/>
            </a:pPr>
            <a:endParaRPr lang="it-IT" smtClean="0">
              <a:solidFill>
                <a:srgbClr val="002060"/>
              </a:solidFill>
            </a:endParaRPr>
          </a:p>
          <a:p>
            <a:pPr>
              <a:buFont typeface="Georgia" pitchFamily="18" charset="0"/>
              <a:buNone/>
            </a:pPr>
            <a:r>
              <a:rPr lang="it-IT" sz="2600" b="1" smtClean="0">
                <a:solidFill>
                  <a:srgbClr val="002060"/>
                </a:solidFill>
              </a:rPr>
              <a:t>EQUILIBRIO </a:t>
            </a:r>
            <a:r>
              <a:rPr lang="it-IT" sz="2600" smtClean="0">
                <a:solidFill>
                  <a:srgbClr val="002060"/>
                </a:solidFill>
              </a:rPr>
              <a:t>tra due sezioni similari, A e A’, situate ai</a:t>
            </a:r>
          </a:p>
          <a:p>
            <a:pPr>
              <a:buFont typeface="Georgia" pitchFamily="18" charset="0"/>
              <a:buNone/>
            </a:pPr>
            <a:r>
              <a:rPr lang="it-IT" sz="2600" smtClean="0">
                <a:solidFill>
                  <a:srgbClr val="002060"/>
                </a:solidFill>
              </a:rPr>
              <a:t>                            due lati della sezione centrale  </a:t>
            </a:r>
          </a:p>
          <a:p>
            <a:pPr>
              <a:buFont typeface="Georgia" pitchFamily="18" charset="0"/>
              <a:buNone/>
            </a:pPr>
            <a:endParaRPr lang="it-IT" sz="2600" smtClean="0">
              <a:solidFill>
                <a:srgbClr val="002060"/>
              </a:solidFill>
            </a:endParaRPr>
          </a:p>
          <a:p>
            <a:pPr>
              <a:buFont typeface="Georgia" pitchFamily="18" charset="0"/>
              <a:buNone/>
            </a:pPr>
            <a:r>
              <a:rPr lang="it-IT" sz="2600" b="1" smtClean="0">
                <a:solidFill>
                  <a:srgbClr val="002060"/>
                </a:solidFill>
              </a:rPr>
              <a:t>CONTRASTO</a:t>
            </a:r>
            <a:r>
              <a:rPr lang="it-IT" sz="2600" smtClean="0">
                <a:solidFill>
                  <a:srgbClr val="002060"/>
                </a:solidFill>
              </a:rPr>
              <a:t> tra due temi musicali opposti per </a:t>
            </a:r>
          </a:p>
          <a:p>
            <a:pPr>
              <a:buFont typeface="Georgia" pitchFamily="18" charset="0"/>
              <a:buNone/>
            </a:pPr>
            <a:r>
              <a:rPr lang="it-IT" sz="2600" smtClean="0">
                <a:solidFill>
                  <a:srgbClr val="002060"/>
                </a:solidFill>
              </a:rPr>
              <a:t>                             carattere ed armonia</a:t>
            </a:r>
          </a:p>
          <a:p>
            <a:pPr>
              <a:buFont typeface="Georgia" pitchFamily="18" charset="0"/>
              <a:buNone/>
            </a:pPr>
            <a:endParaRPr lang="it-IT"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contenuto 2"/>
          <p:cNvSpPr>
            <a:spLocks noGrp="1"/>
          </p:cNvSpPr>
          <p:nvPr>
            <p:ph idx="1"/>
          </p:nvPr>
        </p:nvSpPr>
        <p:spPr>
          <a:xfrm>
            <a:off x="323850" y="1052513"/>
            <a:ext cx="8229600" cy="4325937"/>
          </a:xfrm>
        </p:spPr>
        <p:txBody>
          <a:bodyPr/>
          <a:lstStyle/>
          <a:p>
            <a:pPr algn="ctr">
              <a:buFont typeface="Georgia" pitchFamily="18" charset="0"/>
              <a:buNone/>
            </a:pPr>
            <a:r>
              <a:rPr lang="it-IT" smtClean="0">
                <a:solidFill>
                  <a:srgbClr val="002060"/>
                </a:solidFill>
              </a:rPr>
              <a:t>La struttura della forma-sonata, dunque, è:</a:t>
            </a:r>
          </a:p>
          <a:p>
            <a:pPr algn="ctr">
              <a:buFont typeface="Georgia" pitchFamily="18" charset="0"/>
              <a:buNone/>
            </a:pPr>
            <a:r>
              <a:rPr lang="it-IT" smtClean="0">
                <a:solidFill>
                  <a:srgbClr val="002060"/>
                </a:solidFill>
              </a:rPr>
              <a:t>- tripartita</a:t>
            </a:r>
          </a:p>
          <a:p>
            <a:pPr algn="ctr">
              <a:buFont typeface="Georgia" pitchFamily="18" charset="0"/>
              <a:buNone/>
            </a:pPr>
            <a:r>
              <a:rPr lang="it-IT" smtClean="0">
                <a:solidFill>
                  <a:srgbClr val="002060"/>
                </a:solidFill>
              </a:rPr>
              <a:t>- bitematica</a:t>
            </a:r>
          </a:p>
          <a:p>
            <a:pPr algn="ctr">
              <a:buFont typeface="Georgia" pitchFamily="18" charset="0"/>
              <a:buNone/>
            </a:pPr>
            <a:r>
              <a:rPr lang="it-IT" smtClean="0">
                <a:solidFill>
                  <a:srgbClr val="002060"/>
                </a:solidFill>
              </a:rPr>
              <a:t> </a:t>
            </a:r>
          </a:p>
          <a:p>
            <a:pPr algn="ctr">
              <a:buFont typeface="Georgia" pitchFamily="18" charset="0"/>
              <a:buNone/>
            </a:pPr>
            <a:r>
              <a:rPr lang="it-IT" smtClean="0">
                <a:solidFill>
                  <a:srgbClr val="002060"/>
                </a:solidFill>
              </a:rPr>
              <a:t>Lo </a:t>
            </a:r>
            <a:r>
              <a:rPr lang="it-IT" b="1" smtClean="0">
                <a:solidFill>
                  <a:srgbClr val="002060"/>
                </a:solidFill>
              </a:rPr>
              <a:t>schema riassuntivo</a:t>
            </a:r>
            <a:r>
              <a:rPr lang="it-IT" smtClean="0">
                <a:solidFill>
                  <a:srgbClr val="002060"/>
                </a:solidFill>
              </a:rPr>
              <a:t> si presenta così:</a:t>
            </a:r>
          </a:p>
          <a:p>
            <a:pPr algn="ctr">
              <a:buFont typeface="Georgia" pitchFamily="18" charset="0"/>
              <a:buNone/>
            </a:pPr>
            <a:r>
              <a:rPr lang="it-IT" smtClean="0">
                <a:solidFill>
                  <a:srgbClr val="002060"/>
                </a:solidFill>
              </a:rPr>
              <a:t> </a:t>
            </a:r>
          </a:p>
          <a:p>
            <a:pPr>
              <a:buFont typeface="Georgia" pitchFamily="18" charset="0"/>
              <a:buNone/>
            </a:pPr>
            <a:endParaRPr lang="it-IT" smtClean="0">
              <a:solidFill>
                <a:srgbClr val="002060"/>
              </a:solidFill>
            </a:endParaRPr>
          </a:p>
        </p:txBody>
      </p:sp>
      <p:sp>
        <p:nvSpPr>
          <p:cNvPr id="8195" name="CasellaDiTesto 4"/>
          <p:cNvSpPr txBox="1">
            <a:spLocks noChangeArrowheads="1"/>
          </p:cNvSpPr>
          <p:nvPr/>
        </p:nvSpPr>
        <p:spPr bwMode="auto">
          <a:xfrm>
            <a:off x="0" y="4292600"/>
            <a:ext cx="3744913" cy="1662113"/>
          </a:xfrm>
          <a:prstGeom prst="rect">
            <a:avLst/>
          </a:prstGeom>
          <a:noFill/>
          <a:ln w="9525">
            <a:noFill/>
            <a:miter lim="800000"/>
            <a:headEnd/>
            <a:tailEnd/>
          </a:ln>
        </p:spPr>
        <p:txBody>
          <a:bodyPr>
            <a:spAutoFit/>
          </a:bodyPr>
          <a:lstStyle/>
          <a:p>
            <a:pPr algn="ctr"/>
            <a:r>
              <a:rPr lang="it-IT" sz="2800">
                <a:solidFill>
                  <a:srgbClr val="002060"/>
                </a:solidFill>
                <a:latin typeface="Georgia" pitchFamily="18" charset="0"/>
              </a:rPr>
              <a:t> A</a:t>
            </a:r>
          </a:p>
          <a:p>
            <a:pPr algn="ctr"/>
            <a:r>
              <a:rPr lang="it-IT" sz="2800">
                <a:solidFill>
                  <a:srgbClr val="002060"/>
                </a:solidFill>
                <a:latin typeface="Georgia" pitchFamily="18" charset="0"/>
              </a:rPr>
              <a:t>     Esposizione</a:t>
            </a:r>
          </a:p>
          <a:p>
            <a:pPr algn="ctr"/>
            <a:endParaRPr lang="it-IT" sz="2800">
              <a:solidFill>
                <a:srgbClr val="002060"/>
              </a:solidFill>
              <a:latin typeface="Georgia" pitchFamily="18" charset="0"/>
            </a:endParaRPr>
          </a:p>
          <a:p>
            <a:pPr algn="ctr"/>
            <a:r>
              <a:rPr lang="it-IT">
                <a:solidFill>
                  <a:srgbClr val="002060"/>
                </a:solidFill>
                <a:latin typeface="Georgia" pitchFamily="18" charset="0"/>
              </a:rPr>
              <a:t>  1° tema-ponte-2° tema-codette</a:t>
            </a:r>
          </a:p>
        </p:txBody>
      </p:sp>
      <p:sp>
        <p:nvSpPr>
          <p:cNvPr id="8196" name="CasellaDiTesto 5"/>
          <p:cNvSpPr txBox="1">
            <a:spLocks noChangeArrowheads="1"/>
          </p:cNvSpPr>
          <p:nvPr/>
        </p:nvSpPr>
        <p:spPr bwMode="auto">
          <a:xfrm>
            <a:off x="3708400" y="4221163"/>
            <a:ext cx="2592388" cy="1938337"/>
          </a:xfrm>
          <a:prstGeom prst="rect">
            <a:avLst/>
          </a:prstGeom>
          <a:noFill/>
          <a:ln w="9525">
            <a:noFill/>
            <a:miter lim="800000"/>
            <a:headEnd/>
            <a:tailEnd/>
          </a:ln>
        </p:spPr>
        <p:txBody>
          <a:bodyPr>
            <a:spAutoFit/>
          </a:bodyPr>
          <a:lstStyle/>
          <a:p>
            <a:pPr algn="ctr"/>
            <a:r>
              <a:rPr lang="it-IT" sz="2800">
                <a:solidFill>
                  <a:srgbClr val="002060"/>
                </a:solidFill>
                <a:latin typeface="Georgia" pitchFamily="18" charset="0"/>
              </a:rPr>
              <a:t>B</a:t>
            </a:r>
          </a:p>
          <a:p>
            <a:pPr algn="ctr"/>
            <a:r>
              <a:rPr lang="it-IT" sz="2800">
                <a:solidFill>
                  <a:srgbClr val="002060"/>
                </a:solidFill>
                <a:latin typeface="Georgia" pitchFamily="18" charset="0"/>
              </a:rPr>
              <a:t> Sviluppo</a:t>
            </a:r>
          </a:p>
          <a:p>
            <a:pPr algn="ctr"/>
            <a:endParaRPr lang="it-IT" sz="2800">
              <a:solidFill>
                <a:srgbClr val="002060"/>
              </a:solidFill>
              <a:latin typeface="Georgia" pitchFamily="18" charset="0"/>
            </a:endParaRPr>
          </a:p>
          <a:p>
            <a:pPr algn="ctr"/>
            <a:r>
              <a:rPr lang="it-IT">
                <a:solidFill>
                  <a:srgbClr val="002060"/>
                </a:solidFill>
                <a:latin typeface="Georgia" pitchFamily="18" charset="0"/>
              </a:rPr>
              <a:t>elaborazione e ampliamento dei temi</a:t>
            </a:r>
          </a:p>
        </p:txBody>
      </p:sp>
      <p:sp>
        <p:nvSpPr>
          <p:cNvPr id="8197" name="CasellaDiTesto 6"/>
          <p:cNvSpPr txBox="1">
            <a:spLocks noChangeArrowheads="1"/>
          </p:cNvSpPr>
          <p:nvPr/>
        </p:nvSpPr>
        <p:spPr bwMode="auto">
          <a:xfrm>
            <a:off x="5830888" y="4221163"/>
            <a:ext cx="3313112" cy="1662112"/>
          </a:xfrm>
          <a:prstGeom prst="rect">
            <a:avLst/>
          </a:prstGeom>
          <a:noFill/>
          <a:ln w="9525">
            <a:noFill/>
            <a:miter lim="800000"/>
            <a:headEnd/>
            <a:tailEnd/>
          </a:ln>
        </p:spPr>
        <p:txBody>
          <a:bodyPr>
            <a:spAutoFit/>
          </a:bodyPr>
          <a:lstStyle/>
          <a:p>
            <a:pPr algn="ctr"/>
            <a:r>
              <a:rPr lang="it-IT" sz="2800">
                <a:solidFill>
                  <a:srgbClr val="002060"/>
                </a:solidFill>
                <a:latin typeface="Georgia" pitchFamily="18" charset="0"/>
              </a:rPr>
              <a:t> A’</a:t>
            </a:r>
          </a:p>
          <a:p>
            <a:pPr algn="ctr"/>
            <a:r>
              <a:rPr lang="it-IT" sz="2800">
                <a:solidFill>
                  <a:srgbClr val="002060"/>
                </a:solidFill>
                <a:latin typeface="Georgia" pitchFamily="18" charset="0"/>
              </a:rPr>
              <a:t> Ripresa</a:t>
            </a:r>
          </a:p>
          <a:p>
            <a:pPr algn="ctr"/>
            <a:endParaRPr lang="it-IT" sz="2800">
              <a:solidFill>
                <a:srgbClr val="002060"/>
              </a:solidFill>
              <a:latin typeface="Georgia" pitchFamily="18" charset="0"/>
            </a:endParaRPr>
          </a:p>
          <a:p>
            <a:pPr algn="ctr"/>
            <a:r>
              <a:rPr lang="it-IT">
                <a:solidFill>
                  <a:srgbClr val="002060"/>
                </a:solidFill>
                <a:latin typeface="Georgia" pitchFamily="18" charset="0"/>
              </a:rPr>
              <a:t>       1° tema-2° tema-coda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idx="1"/>
          </p:nvPr>
        </p:nvSpPr>
        <p:spPr>
          <a:xfrm>
            <a:off x="142875" y="549275"/>
            <a:ext cx="9001125" cy="6400800"/>
          </a:xfrm>
        </p:spPr>
        <p:txBody>
          <a:bodyPr anchor="ctr">
            <a:spAutoFit/>
          </a:bodyPr>
          <a:lstStyle/>
          <a:p>
            <a:pPr marL="0" indent="0">
              <a:spcBef>
                <a:spcPct val="0"/>
              </a:spcBef>
              <a:buClrTx/>
              <a:buFontTx/>
              <a:buNone/>
              <a:defRPr/>
            </a:pPr>
            <a:r>
              <a:rPr lang="it-IT" sz="1800" dirty="0" smtClean="0">
                <a:solidFill>
                  <a:srgbClr val="002060"/>
                </a:solidFill>
                <a:ea typeface="Calibri" pitchFamily="34" charset="0"/>
                <a:cs typeface="Times New Roman" pitchFamily="18" charset="0"/>
              </a:rPr>
              <a:t>  </a:t>
            </a:r>
            <a:r>
              <a:rPr lang="it-IT" sz="1700" dirty="0" smtClean="0">
                <a:solidFill>
                  <a:srgbClr val="002060"/>
                </a:solidFill>
                <a:ea typeface="Calibri" pitchFamily="34" charset="0"/>
                <a:cs typeface="Times New Roman" pitchFamily="18" charset="0"/>
              </a:rPr>
              <a:t>La tripartizione comprende le seguenti sezioni:</a:t>
            </a:r>
          </a:p>
          <a:p>
            <a:pPr marL="0" indent="0">
              <a:spcBef>
                <a:spcPct val="0"/>
              </a:spcBef>
              <a:buClrTx/>
              <a:buFontTx/>
              <a:buNone/>
              <a:defRPr/>
            </a:pPr>
            <a:endParaRPr lang="it-IT" sz="1700" dirty="0" smtClean="0">
              <a:solidFill>
                <a:srgbClr val="002060"/>
              </a:solidFill>
              <a:cs typeface="Arial" pitchFamily="34" charset="0"/>
            </a:endParaRPr>
          </a:p>
          <a:p>
            <a:pPr marL="0" indent="0" eaLnBrk="0" hangingPunct="0">
              <a:spcBef>
                <a:spcPct val="0"/>
              </a:spcBef>
              <a:buClrTx/>
              <a:buFontTx/>
              <a:buChar char="-"/>
              <a:defRPr/>
            </a:pPr>
            <a:r>
              <a:rPr lang="it-IT" sz="1700" b="1" dirty="0" smtClean="0">
                <a:solidFill>
                  <a:srgbClr val="002060"/>
                </a:solidFill>
                <a:ea typeface="Calibri" pitchFamily="34" charset="0"/>
                <a:cs typeface="Times New Roman" pitchFamily="18" charset="0"/>
              </a:rPr>
              <a:t>esposizione</a:t>
            </a:r>
            <a:r>
              <a:rPr lang="it-IT" sz="1700" dirty="0" smtClean="0">
                <a:solidFill>
                  <a:srgbClr val="002060"/>
                </a:solidFill>
                <a:ea typeface="Calibri" pitchFamily="34" charset="0"/>
                <a:cs typeface="Times New Roman" pitchFamily="18" charset="0"/>
              </a:rPr>
              <a:t> (a volte preceduta da un’introduzione), nella quale vengono</a:t>
            </a:r>
          </a:p>
          <a:p>
            <a:pPr marL="0" indent="0" eaLnBrk="0" hangingPunct="0">
              <a:spcBef>
                <a:spcPct val="0"/>
              </a:spcBef>
              <a:buClrTx/>
              <a:buFont typeface="Georgia"/>
              <a:buNone/>
              <a:defRPr/>
            </a:pPr>
            <a:r>
              <a:rPr lang="it-IT" sz="1700" dirty="0" smtClean="0">
                <a:solidFill>
                  <a:srgbClr val="002060"/>
                </a:solidFill>
                <a:ea typeface="Calibri" pitchFamily="34" charset="0"/>
                <a:cs typeface="Times New Roman" pitchFamily="18" charset="0"/>
              </a:rPr>
              <a:t>  presentati i due temi.    </a:t>
            </a:r>
            <a:endParaRPr lang="it-IT" sz="1700" dirty="0" smtClean="0">
              <a:solidFill>
                <a:srgbClr val="002060"/>
              </a:solidFill>
              <a:cs typeface="Arial" pitchFamily="34" charset="0"/>
            </a:endParaRP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Al primo, più ritmico, che definisce la tonalità principale, segue il ponte, il cui </a:t>
            </a: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scopo è quello di introdurre il secondo tema, più cantabile, nella tonalità della </a:t>
            </a: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dominante. </a:t>
            </a:r>
            <a:endParaRPr lang="it-IT" sz="1700" dirty="0" smtClean="0">
              <a:solidFill>
                <a:srgbClr val="002060"/>
              </a:solidFill>
              <a:cs typeface="Arial" pitchFamily="34" charset="0"/>
            </a:endParaRP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Ed è proprio questo allontanarsi dalla tonica, lo spingersi lontano dal I grado</a:t>
            </a: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della scala,</a:t>
            </a:r>
            <a:r>
              <a:rPr lang="it-IT" sz="1700" dirty="0" smtClean="0">
                <a:solidFill>
                  <a:srgbClr val="002060"/>
                </a:solidFill>
                <a:cs typeface="Arial" pitchFamily="34" charset="0"/>
              </a:rPr>
              <a:t> </a:t>
            </a:r>
            <a:r>
              <a:rPr lang="it-IT" sz="1700" dirty="0" smtClean="0">
                <a:solidFill>
                  <a:srgbClr val="002060"/>
                </a:solidFill>
                <a:ea typeface="Calibri" pitchFamily="34" charset="0"/>
                <a:cs typeface="Times New Roman" pitchFamily="18" charset="0"/>
              </a:rPr>
              <a:t>centro d’attrazione della tonalità, verso il V, a generare tensione.</a:t>
            </a:r>
          </a:p>
          <a:p>
            <a:pPr marL="0" indent="0" eaLnBrk="0" hangingPunct="0">
              <a:spcBef>
                <a:spcPct val="0"/>
              </a:spcBef>
              <a:buClrTx/>
              <a:buFontTx/>
              <a:buNone/>
              <a:defRPr/>
            </a:pPr>
            <a:endParaRPr lang="it-IT" sz="1700" dirty="0" smtClean="0">
              <a:solidFill>
                <a:srgbClr val="002060"/>
              </a:solidFill>
              <a:cs typeface="Arial" pitchFamily="34" charset="0"/>
            </a:endParaRP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a:t>
            </a:r>
            <a:r>
              <a:rPr lang="it-IT" sz="1700" b="1" dirty="0" smtClean="0">
                <a:solidFill>
                  <a:srgbClr val="002060"/>
                </a:solidFill>
                <a:ea typeface="Calibri" pitchFamily="34" charset="0"/>
                <a:cs typeface="Times New Roman" pitchFamily="18" charset="0"/>
              </a:rPr>
              <a:t>sviluppo</a:t>
            </a:r>
            <a:r>
              <a:rPr lang="it-IT" sz="1700" dirty="0" smtClean="0">
                <a:solidFill>
                  <a:srgbClr val="002060"/>
                </a:solidFill>
                <a:ea typeface="Calibri" pitchFamily="34" charset="0"/>
                <a:cs typeface="Times New Roman" pitchFamily="18" charset="0"/>
              </a:rPr>
              <a:t>, in cui i temi riappaiono, ma modificati e sviluppati in modi diversi. </a:t>
            </a:r>
            <a:endParaRPr lang="it-IT" sz="1700" dirty="0" smtClean="0">
              <a:solidFill>
                <a:srgbClr val="002060"/>
              </a:solidFill>
              <a:cs typeface="Arial" pitchFamily="34" charset="0"/>
            </a:endParaRP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Il compositore riprende le idee musicali esposte, analizzandole e rielaborandole; </a:t>
            </a: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mette in luce gli aspetti più interessanti dei temi, modulandoli in diverse tonalità.  </a:t>
            </a:r>
          </a:p>
          <a:p>
            <a:pPr marL="0" indent="0" eaLnBrk="0" hangingPunct="0">
              <a:spcBef>
                <a:spcPct val="0"/>
              </a:spcBef>
              <a:buClrTx/>
              <a:buFont typeface="Georgia"/>
              <a:buNone/>
              <a:defRPr/>
            </a:pPr>
            <a:r>
              <a:rPr lang="it-IT" sz="1700" dirty="0" smtClean="0">
                <a:solidFill>
                  <a:srgbClr val="002060"/>
                </a:solidFill>
                <a:ea typeface="Calibri" pitchFamily="34" charset="0"/>
                <a:cs typeface="Times New Roman" pitchFamily="18" charset="0"/>
              </a:rPr>
              <a:t>  </a:t>
            </a:r>
            <a:r>
              <a:rPr lang="it-IT" sz="1700" dirty="0" smtClean="0">
                <a:solidFill>
                  <a:schemeClr val="accent6">
                    <a:lumMod val="50000"/>
                  </a:schemeClr>
                </a:solidFill>
                <a:cs typeface="Times New Roman" pitchFamily="18" charset="0"/>
              </a:rPr>
              <a:t>E’ la parte più difficile e complessa della forma-sonata. Breve in Haydn, un po’ </a:t>
            </a:r>
          </a:p>
          <a:p>
            <a:pPr marL="0" indent="0" eaLnBrk="0" hangingPunct="0">
              <a:spcBef>
                <a:spcPct val="0"/>
              </a:spcBef>
              <a:buClrTx/>
              <a:buFont typeface="Georgia"/>
              <a:buNone/>
              <a:defRPr/>
            </a:pPr>
            <a:r>
              <a:rPr lang="it-IT" sz="1700" dirty="0" smtClean="0">
                <a:solidFill>
                  <a:schemeClr val="accent6">
                    <a:lumMod val="50000"/>
                  </a:schemeClr>
                </a:solidFill>
                <a:cs typeface="Times New Roman" pitchFamily="18" charset="0"/>
              </a:rPr>
              <a:t>  più lunga in Mozart, pressoché inesauribile in Beethoven</a:t>
            </a:r>
            <a:r>
              <a:rPr lang="it-IT" sz="1700" dirty="0" smtClean="0">
                <a:solidFill>
                  <a:schemeClr val="accent6">
                    <a:lumMod val="50000"/>
                  </a:schemeClr>
                </a:solidFill>
              </a:rPr>
              <a:t>. </a:t>
            </a:r>
            <a:endParaRPr lang="it-IT" sz="1700" dirty="0" smtClean="0">
              <a:solidFill>
                <a:schemeClr val="accent6">
                  <a:lumMod val="50000"/>
                </a:schemeClr>
              </a:solidFill>
              <a:ea typeface="Calibri" pitchFamily="34" charset="0"/>
              <a:cs typeface="Times New Roman" pitchFamily="18" charset="0"/>
            </a:endParaRPr>
          </a:p>
          <a:p>
            <a:pPr marL="0" indent="0" eaLnBrk="0" hangingPunct="0">
              <a:spcBef>
                <a:spcPct val="0"/>
              </a:spcBef>
              <a:buClrTx/>
              <a:buFontTx/>
              <a:buNone/>
              <a:defRPr/>
            </a:pPr>
            <a:endParaRPr lang="it-IT" sz="1700" dirty="0" smtClean="0">
              <a:solidFill>
                <a:srgbClr val="002060"/>
              </a:solidFill>
              <a:cs typeface="Arial" pitchFamily="34" charset="0"/>
            </a:endParaRPr>
          </a:p>
          <a:p>
            <a:pPr marL="0" indent="0" eaLnBrk="0" hangingPunct="0">
              <a:spcBef>
                <a:spcPct val="0"/>
              </a:spcBef>
              <a:buClrTx/>
              <a:buFontTx/>
              <a:buChar char="-"/>
              <a:defRPr/>
            </a:pPr>
            <a:r>
              <a:rPr lang="it-IT" sz="1700" b="1" dirty="0" smtClean="0">
                <a:solidFill>
                  <a:srgbClr val="002060"/>
                </a:solidFill>
                <a:ea typeface="Calibri" pitchFamily="34" charset="0"/>
                <a:cs typeface="Times New Roman" pitchFamily="18" charset="0"/>
              </a:rPr>
              <a:t>ripresa</a:t>
            </a:r>
            <a:r>
              <a:rPr lang="it-IT" sz="1700" dirty="0" smtClean="0">
                <a:solidFill>
                  <a:srgbClr val="002060"/>
                </a:solidFill>
                <a:ea typeface="Calibri" pitchFamily="34" charset="0"/>
                <a:cs typeface="Times New Roman" pitchFamily="18" charset="0"/>
              </a:rPr>
              <a:t> (a volte seguita da una coda), nella quale vengono riproposti i temi </a:t>
            </a:r>
          </a:p>
          <a:p>
            <a:pPr marL="0" indent="0" eaLnBrk="0" hangingPunct="0">
              <a:spcBef>
                <a:spcPct val="0"/>
              </a:spcBef>
              <a:buClrTx/>
              <a:buFont typeface="Georgia"/>
              <a:buNone/>
              <a:defRPr/>
            </a:pPr>
            <a:r>
              <a:rPr lang="it-IT" sz="1700" dirty="0" smtClean="0">
                <a:solidFill>
                  <a:srgbClr val="002060"/>
                </a:solidFill>
                <a:ea typeface="Calibri" pitchFamily="34" charset="0"/>
                <a:cs typeface="Times New Roman" pitchFamily="18" charset="0"/>
              </a:rPr>
              <a:t>  iniziali. </a:t>
            </a:r>
            <a:endParaRPr lang="it-IT" sz="1700" dirty="0" smtClean="0">
              <a:solidFill>
                <a:srgbClr val="002060"/>
              </a:solidFill>
              <a:cs typeface="Arial" pitchFamily="34" charset="0"/>
            </a:endParaRP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Consiste nella ripetizione variata dell’esposizione iniziale; la differenza </a:t>
            </a: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fondamentale è che ora anche il secondo tema è nella tonalità principale. </a:t>
            </a:r>
            <a:endParaRPr lang="it-IT" sz="1700" dirty="0" smtClean="0">
              <a:solidFill>
                <a:srgbClr val="002060"/>
              </a:solidFill>
              <a:cs typeface="Arial" pitchFamily="34" charset="0"/>
            </a:endParaRP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Dopo aver vagato verso altri centri tonali, dunque, la tensione creata da I e V </a:t>
            </a: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grado si scioglie nel finale, quando l’effetto magnetico della tonica finisce con </a:t>
            </a:r>
          </a:p>
          <a:p>
            <a:pPr marL="0" indent="0" eaLnBrk="0" hangingPunct="0">
              <a:spcBef>
                <a:spcPct val="0"/>
              </a:spcBef>
              <a:buClrTx/>
              <a:buFontTx/>
              <a:buNone/>
              <a:defRPr/>
            </a:pPr>
            <a:r>
              <a:rPr lang="it-IT" sz="1700" dirty="0" smtClean="0">
                <a:solidFill>
                  <a:srgbClr val="002060"/>
                </a:solidFill>
                <a:ea typeface="Calibri" pitchFamily="34" charset="0"/>
                <a:cs typeface="Times New Roman" pitchFamily="18" charset="0"/>
              </a:rPr>
              <a:t>  l’avere la meglio.</a:t>
            </a:r>
            <a:endParaRPr lang="it-IT" sz="1700" dirty="0" smtClean="0">
              <a:solidFill>
                <a:srgbClr val="002060"/>
              </a:solidFill>
              <a:cs typeface="Arial" pitchFamily="34" charset="0"/>
            </a:endParaRPr>
          </a:p>
          <a:p>
            <a:pPr marL="0" indent="0" eaLnBrk="0" hangingPunct="0">
              <a:spcBef>
                <a:spcPct val="0"/>
              </a:spcBef>
              <a:buClrTx/>
              <a:buFontTx/>
              <a:buNone/>
              <a:defRPr/>
            </a:pPr>
            <a:endParaRPr lang="it-IT"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2"/>
          </p:nvPr>
        </p:nvSpPr>
        <p:spPr>
          <a:xfrm>
            <a:off x="0" y="836613"/>
            <a:ext cx="2843213" cy="5761037"/>
          </a:xfrm>
        </p:spPr>
        <p:txBody>
          <a:bodyPr>
            <a:normAutofit fontScale="70000" lnSpcReduction="20000"/>
          </a:bodyPr>
          <a:lstStyle/>
          <a:p>
            <a:pPr marL="365760" indent="-256032" fontAlgn="auto">
              <a:spcAft>
                <a:spcPts val="0"/>
              </a:spcAft>
              <a:buClr>
                <a:schemeClr val="accent3"/>
              </a:buClr>
              <a:buFont typeface="Georgia"/>
              <a:buNone/>
              <a:defRPr/>
            </a:pPr>
            <a:r>
              <a:rPr lang="it-IT" sz="2900" b="1" dirty="0" smtClean="0">
                <a:solidFill>
                  <a:srgbClr val="002060"/>
                </a:solidFill>
              </a:rPr>
              <a:t>    Analisi del I tempo dalla Sonata K545 di Mozart</a:t>
            </a:r>
            <a:endParaRPr lang="it-IT" sz="2900" dirty="0" smtClean="0">
              <a:solidFill>
                <a:srgbClr val="002060"/>
              </a:solidFill>
            </a:endParaRPr>
          </a:p>
          <a:p>
            <a:pPr marL="365760" indent="-256032" fontAlgn="auto">
              <a:spcAft>
                <a:spcPts val="0"/>
              </a:spcAft>
              <a:buClr>
                <a:schemeClr val="accent3"/>
              </a:buClr>
              <a:buFont typeface="Georgia"/>
              <a:buNone/>
              <a:defRPr/>
            </a:pPr>
            <a:r>
              <a:rPr lang="it-IT" sz="2900" b="1" dirty="0" smtClean="0">
                <a:solidFill>
                  <a:srgbClr val="002060"/>
                </a:solidFill>
              </a:rPr>
              <a:t> </a:t>
            </a:r>
            <a:endParaRPr lang="it-IT" sz="2900" dirty="0" smtClean="0">
              <a:solidFill>
                <a:srgbClr val="002060"/>
              </a:solidFill>
            </a:endParaRPr>
          </a:p>
          <a:p>
            <a:pPr marL="365760" indent="-256032" fontAlgn="auto">
              <a:spcAft>
                <a:spcPts val="0"/>
              </a:spcAft>
              <a:buClr>
                <a:schemeClr val="accent3"/>
              </a:buClr>
              <a:buFont typeface="Georgia"/>
              <a:buNone/>
              <a:defRPr/>
            </a:pPr>
            <a:r>
              <a:rPr lang="it-IT" sz="2900" dirty="0" smtClean="0">
                <a:solidFill>
                  <a:srgbClr val="002060"/>
                </a:solidFill>
              </a:rPr>
              <a:t>    L’Allegro, che apre la sonata, è nella tonalità di Do M. </a:t>
            </a:r>
          </a:p>
          <a:p>
            <a:pPr marL="365760" indent="-256032" fontAlgn="auto">
              <a:spcAft>
                <a:spcPts val="0"/>
              </a:spcAft>
              <a:buClr>
                <a:schemeClr val="accent3"/>
              </a:buClr>
              <a:buFont typeface="Georgia"/>
              <a:buNone/>
              <a:defRPr/>
            </a:pPr>
            <a:r>
              <a:rPr lang="it-IT" sz="2900" dirty="0" smtClean="0">
                <a:solidFill>
                  <a:srgbClr val="002060"/>
                </a:solidFill>
              </a:rPr>
              <a:t>    L’esposizione si apre con un primo tema sereno e cantabile, accompagnato da un basso </a:t>
            </a:r>
            <a:r>
              <a:rPr lang="it-IT" sz="2900" dirty="0" err="1" smtClean="0">
                <a:solidFill>
                  <a:srgbClr val="002060"/>
                </a:solidFill>
              </a:rPr>
              <a:t>albertino</a:t>
            </a:r>
            <a:r>
              <a:rPr lang="it-IT" sz="2900" dirty="0" smtClean="0">
                <a:solidFill>
                  <a:srgbClr val="002060"/>
                </a:solidFill>
              </a:rPr>
              <a:t>.</a:t>
            </a:r>
          </a:p>
          <a:p>
            <a:pPr marL="365760" indent="-256032" fontAlgn="auto">
              <a:spcAft>
                <a:spcPts val="0"/>
              </a:spcAft>
              <a:buClr>
                <a:schemeClr val="accent3"/>
              </a:buClr>
              <a:buFont typeface="Georgia"/>
              <a:buNone/>
              <a:defRPr/>
            </a:pPr>
            <a:r>
              <a:rPr lang="it-IT" sz="2900" dirty="0" smtClean="0">
                <a:solidFill>
                  <a:srgbClr val="002060"/>
                </a:solidFill>
              </a:rPr>
              <a:t>    Poi, un breve ponte modulante funge da episodio di collegamento, guidando all’entrata del secondo tema in Sol M. </a:t>
            </a:r>
          </a:p>
          <a:p>
            <a:pPr marL="365760" indent="-256032" fontAlgn="auto">
              <a:spcAft>
                <a:spcPts val="0"/>
              </a:spcAft>
              <a:buClr>
                <a:schemeClr val="accent3"/>
              </a:buClr>
              <a:buFont typeface="Georgia"/>
              <a:buNone/>
              <a:defRPr/>
            </a:pPr>
            <a:r>
              <a:rPr lang="it-IT" sz="2900" dirty="0" smtClean="0">
                <a:solidFill>
                  <a:srgbClr val="002060"/>
                </a:solidFill>
              </a:rPr>
              <a:t> </a:t>
            </a:r>
          </a:p>
          <a:p>
            <a:pPr marL="365760" indent="-256032" fontAlgn="auto">
              <a:spcAft>
                <a:spcPts val="0"/>
              </a:spcAft>
              <a:buClr>
                <a:schemeClr val="accent3"/>
              </a:buClr>
              <a:buFont typeface="Georgia"/>
              <a:buNone/>
              <a:defRPr/>
            </a:pPr>
            <a:endParaRPr lang="it-IT" b="1" dirty="0" smtClean="0"/>
          </a:p>
          <a:p>
            <a:pPr marL="365760" indent="-256032" fontAlgn="auto">
              <a:spcAft>
                <a:spcPts val="0"/>
              </a:spcAft>
              <a:buClr>
                <a:schemeClr val="accent3"/>
              </a:buClr>
              <a:buFont typeface="Georgia"/>
              <a:buNone/>
              <a:defRPr/>
            </a:pPr>
            <a:endParaRPr lang="it-IT" dirty="0"/>
          </a:p>
        </p:txBody>
      </p:sp>
      <p:pic>
        <p:nvPicPr>
          <p:cNvPr id="16" name="Segnaposto contenuto 15" descr="Tema 1.jpg"/>
          <p:cNvPicPr>
            <a:picLocks noGrp="1" noChangeAspect="1"/>
          </p:cNvPicPr>
          <p:nvPr>
            <p:ph sz="quarter" idx="4"/>
          </p:nvPr>
        </p:nvPicPr>
        <p:blipFill>
          <a:blip r:embed="rId3" cstate="print"/>
          <a:stretch>
            <a:fillRect/>
          </a:stretch>
        </p:blipFill>
        <p:spPr>
          <a:xfrm>
            <a:off x="2699792" y="548680"/>
            <a:ext cx="6444208" cy="6309320"/>
          </a:xfrm>
          <a:effectLst>
            <a:softEdge rad="112500"/>
          </a:effectLst>
        </p:spPr>
      </p:pic>
      <p:sp>
        <p:nvSpPr>
          <p:cNvPr id="10244" name="CasellaDiTesto 3"/>
          <p:cNvSpPr txBox="1">
            <a:spLocks noChangeArrowheads="1"/>
          </p:cNvSpPr>
          <p:nvPr/>
        </p:nvSpPr>
        <p:spPr bwMode="auto">
          <a:xfrm>
            <a:off x="395288" y="908050"/>
            <a:ext cx="8497887" cy="369888"/>
          </a:xfrm>
          <a:prstGeom prst="rect">
            <a:avLst/>
          </a:prstGeom>
          <a:noFill/>
          <a:ln w="9525">
            <a:noFill/>
            <a:miter lim="800000"/>
            <a:headEnd/>
            <a:tailEnd/>
          </a:ln>
        </p:spPr>
        <p:txBody>
          <a:bodyPr>
            <a:spAutoFit/>
          </a:bodyPr>
          <a:lstStyle/>
          <a:p>
            <a:endParaRPr lang="it-IT">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836613"/>
            <a:ext cx="2484438" cy="6021387"/>
          </a:xfrm>
        </p:spPr>
        <p:txBody>
          <a:bodyPr>
            <a:normAutofit fontScale="40000" lnSpcReduction="20000"/>
          </a:bodyPr>
          <a:lstStyle/>
          <a:p>
            <a:pPr marL="365760" indent="-256032" fontAlgn="auto">
              <a:spcAft>
                <a:spcPts val="0"/>
              </a:spcAft>
              <a:buClr>
                <a:schemeClr val="accent3"/>
              </a:buClr>
              <a:buFont typeface="Georgia"/>
              <a:buNone/>
              <a:defRPr/>
            </a:pPr>
            <a:r>
              <a:rPr lang="it-IT" sz="5900" dirty="0" smtClean="0">
                <a:solidFill>
                  <a:srgbClr val="002060"/>
                </a:solidFill>
              </a:rPr>
              <a:t>   </a:t>
            </a:r>
          </a:p>
          <a:p>
            <a:pPr marL="365760" indent="-256032" fontAlgn="auto">
              <a:spcAft>
                <a:spcPts val="0"/>
              </a:spcAft>
              <a:buClr>
                <a:schemeClr val="accent3"/>
              </a:buClr>
              <a:buFont typeface="Georgia"/>
              <a:buNone/>
              <a:defRPr/>
            </a:pPr>
            <a:r>
              <a:rPr lang="it-IT" sz="5900" dirty="0" smtClean="0">
                <a:solidFill>
                  <a:srgbClr val="002060"/>
                </a:solidFill>
              </a:rPr>
              <a:t>   </a:t>
            </a:r>
          </a:p>
          <a:p>
            <a:pPr marL="365760" indent="-256032" fontAlgn="auto">
              <a:spcAft>
                <a:spcPts val="0"/>
              </a:spcAft>
              <a:buClr>
                <a:schemeClr val="accent3"/>
              </a:buClr>
              <a:buFont typeface="Georgia"/>
              <a:buNone/>
              <a:defRPr/>
            </a:pPr>
            <a:endParaRPr lang="it-IT" sz="5900" dirty="0" smtClean="0">
              <a:solidFill>
                <a:srgbClr val="002060"/>
              </a:solidFill>
            </a:endParaRPr>
          </a:p>
          <a:p>
            <a:pPr marL="365760" indent="-256032" fontAlgn="auto">
              <a:spcAft>
                <a:spcPts val="0"/>
              </a:spcAft>
              <a:buClr>
                <a:schemeClr val="accent3"/>
              </a:buClr>
              <a:buFont typeface="Georgia"/>
              <a:buNone/>
              <a:defRPr/>
            </a:pPr>
            <a:r>
              <a:rPr lang="it-IT" sz="5900" dirty="0" smtClean="0">
                <a:solidFill>
                  <a:srgbClr val="002060"/>
                </a:solidFill>
              </a:rPr>
              <a:t>   Il secondo tema si presenta, dunque, nella tonalità della dominante di Do M ed ha un carattere più brillante, caratterizzato anche da veloci arpeggi ascendenti e discendenti. </a:t>
            </a:r>
          </a:p>
          <a:p>
            <a:pPr marL="365760" indent="-256032" fontAlgn="auto">
              <a:spcAft>
                <a:spcPts val="0"/>
              </a:spcAft>
              <a:buClr>
                <a:schemeClr val="accent3"/>
              </a:buClr>
              <a:buFont typeface="Georgia"/>
              <a:buNone/>
              <a:defRPr/>
            </a:pPr>
            <a:endParaRPr lang="it-IT" dirty="0"/>
          </a:p>
        </p:txBody>
      </p:sp>
      <p:pic>
        <p:nvPicPr>
          <p:cNvPr id="4" name="Immagine 3" descr="Tema 2.jpg"/>
          <p:cNvPicPr>
            <a:picLocks noChangeAspect="1"/>
          </p:cNvPicPr>
          <p:nvPr/>
        </p:nvPicPr>
        <p:blipFill>
          <a:blip r:embed="rId2" cstate="print"/>
          <a:stretch>
            <a:fillRect/>
          </a:stretch>
        </p:blipFill>
        <p:spPr>
          <a:xfrm>
            <a:off x="2293467" y="620686"/>
            <a:ext cx="6850533" cy="3558599"/>
          </a:xfrm>
          <a:prstGeom prst="rect">
            <a:avLst/>
          </a:prstGeom>
          <a:ln>
            <a:noFill/>
          </a:ln>
          <a:effectLst>
            <a:softEdge rad="112500"/>
          </a:effectLst>
        </p:spPr>
      </p:pic>
      <p:pic>
        <p:nvPicPr>
          <p:cNvPr id="7" name="Immagine 6" descr="Tema 3.jpg"/>
          <p:cNvPicPr>
            <a:picLocks noChangeAspect="1"/>
          </p:cNvPicPr>
          <p:nvPr/>
        </p:nvPicPr>
        <p:blipFill>
          <a:blip r:embed="rId3" cstate="print"/>
          <a:stretch>
            <a:fillRect/>
          </a:stretch>
        </p:blipFill>
        <p:spPr>
          <a:xfrm>
            <a:off x="2267744" y="2348880"/>
            <a:ext cx="6876256" cy="43924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549275"/>
            <a:ext cx="9144000" cy="792163"/>
          </a:xfrm>
        </p:spPr>
        <p:txBody>
          <a:bodyPr>
            <a:normAutofit lnSpcReduction="10000"/>
          </a:bodyPr>
          <a:lstStyle/>
          <a:p>
            <a:pPr marL="365760" indent="-256032" fontAlgn="auto">
              <a:spcAft>
                <a:spcPts val="0"/>
              </a:spcAft>
              <a:buClr>
                <a:schemeClr val="accent3"/>
              </a:buClr>
              <a:buFont typeface="Georgia"/>
              <a:buNone/>
              <a:defRPr/>
            </a:pPr>
            <a:r>
              <a:rPr lang="it-IT" sz="2400" dirty="0" smtClean="0">
                <a:solidFill>
                  <a:srgbClr val="002060"/>
                </a:solidFill>
              </a:rPr>
              <a:t>    L’esposizione termina con un festoso tema di chiusura ancora nella tonalità di Sol M. </a:t>
            </a:r>
          </a:p>
          <a:p>
            <a:pPr marL="365760" indent="-256032" fontAlgn="auto">
              <a:spcAft>
                <a:spcPts val="0"/>
              </a:spcAft>
              <a:buClr>
                <a:schemeClr val="accent3"/>
              </a:buClr>
              <a:buFont typeface="Georgia"/>
              <a:buNone/>
              <a:defRPr/>
            </a:pPr>
            <a:endParaRPr lang="it-IT" dirty="0"/>
          </a:p>
        </p:txBody>
      </p:sp>
      <p:pic>
        <p:nvPicPr>
          <p:cNvPr id="4" name="Immagine 3" descr="Tema 4.jpg"/>
          <p:cNvPicPr>
            <a:picLocks noChangeAspect="1"/>
          </p:cNvPicPr>
          <p:nvPr/>
        </p:nvPicPr>
        <p:blipFill>
          <a:blip r:embed="rId2" cstate="print"/>
          <a:stretch>
            <a:fillRect/>
          </a:stretch>
        </p:blipFill>
        <p:spPr>
          <a:xfrm>
            <a:off x="395536" y="1268760"/>
            <a:ext cx="8748464" cy="55892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contenuto 2"/>
          <p:cNvSpPr>
            <a:spLocks noGrp="1"/>
          </p:cNvSpPr>
          <p:nvPr>
            <p:ph idx="1"/>
          </p:nvPr>
        </p:nvSpPr>
        <p:spPr>
          <a:xfrm>
            <a:off x="-180975" y="765175"/>
            <a:ext cx="2232025" cy="5759450"/>
          </a:xfrm>
        </p:spPr>
        <p:txBody>
          <a:bodyPr/>
          <a:lstStyle/>
          <a:p>
            <a:pPr>
              <a:buFont typeface="Georgia" pitchFamily="18" charset="0"/>
              <a:buNone/>
            </a:pPr>
            <a:r>
              <a:rPr lang="it-IT" sz="2400" smtClean="0">
                <a:solidFill>
                  <a:srgbClr val="002060"/>
                </a:solidFill>
              </a:rPr>
              <a:t>    </a:t>
            </a:r>
          </a:p>
          <a:p>
            <a:pPr>
              <a:buFont typeface="Georgia" pitchFamily="18" charset="0"/>
              <a:buNone/>
            </a:pPr>
            <a:r>
              <a:rPr lang="it-IT" sz="2400" smtClean="0">
                <a:solidFill>
                  <a:srgbClr val="002060"/>
                </a:solidFill>
              </a:rPr>
              <a:t>    </a:t>
            </a:r>
            <a:r>
              <a:rPr lang="it-IT" sz="2000" smtClean="0">
                <a:solidFill>
                  <a:srgbClr val="002060"/>
                </a:solidFill>
              </a:rPr>
              <a:t>Nello sviluppo, che inizia in sol m, l’immaginazione di Mozart vaga libera, creando, con modulazioni in varie tonalità, un dialogo animato, fatto di domande e risposte, che sembrano rincorrersi.</a:t>
            </a:r>
          </a:p>
          <a:p>
            <a:pPr>
              <a:buFont typeface="Georgia" pitchFamily="18" charset="0"/>
              <a:buNone/>
            </a:pPr>
            <a:endParaRPr lang="it-IT" sz="2000" smtClean="0"/>
          </a:p>
        </p:txBody>
      </p:sp>
      <p:cxnSp>
        <p:nvCxnSpPr>
          <p:cNvPr id="5" name="Connettore 1 4"/>
          <p:cNvCxnSpPr/>
          <p:nvPr/>
        </p:nvCxnSpPr>
        <p:spPr>
          <a:xfrm>
            <a:off x="1908175" y="2349500"/>
            <a:ext cx="71438"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Tema 5.jpg"/>
          <p:cNvPicPr>
            <a:picLocks noChangeAspect="1"/>
          </p:cNvPicPr>
          <p:nvPr/>
        </p:nvPicPr>
        <p:blipFill>
          <a:blip r:embed="rId2" cstate="print"/>
          <a:stretch>
            <a:fillRect/>
          </a:stretch>
        </p:blipFill>
        <p:spPr>
          <a:xfrm>
            <a:off x="2411760" y="476672"/>
            <a:ext cx="6732240" cy="63813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121</TotalTime>
  <Words>716</Words>
  <Application>Microsoft Office PowerPoint</Application>
  <PresentationFormat>Presentazione su schermo (4:3)</PresentationFormat>
  <Paragraphs>98</Paragraphs>
  <Slides>13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Georgia</vt:lpstr>
      <vt:lpstr>Arial</vt:lpstr>
      <vt:lpstr>Trebuchet MS</vt:lpstr>
      <vt:lpstr>Wingdings 2</vt:lpstr>
      <vt:lpstr>Calibri</vt:lpstr>
      <vt:lpstr>Curlz MT</vt:lpstr>
      <vt:lpstr>Times New Roman</vt:lpstr>
      <vt:lpstr>Tramonto</vt:lpstr>
      <vt:lpstr>LA FORMA - SONATA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FORMA - SONATA</dc:title>
  <dc:creator>Utente Windows</dc:creator>
  <cp:lastModifiedBy>Utente Windows</cp:lastModifiedBy>
  <cp:revision>31</cp:revision>
  <dcterms:created xsi:type="dcterms:W3CDTF">2013-02-16T16:32:29Z</dcterms:created>
  <dcterms:modified xsi:type="dcterms:W3CDTF">2013-02-24T14:01:55Z</dcterms:modified>
</cp:coreProperties>
</file>